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2"/>
    <p:sldId id="266" r:id="rId3"/>
    <p:sldId id="267" r:id="rId4"/>
    <p:sldId id="279" r:id="rId5"/>
    <p:sldId id="277" r:id="rId6"/>
    <p:sldId id="278" r:id="rId7"/>
    <p:sldId id="285" r:id="rId8"/>
    <p:sldId id="281" r:id="rId9"/>
    <p:sldId id="280" r:id="rId10"/>
    <p:sldId id="300" r:id="rId11"/>
    <p:sldId id="275" r:id="rId12"/>
    <p:sldId id="283" r:id="rId13"/>
    <p:sldId id="284" r:id="rId14"/>
    <p:sldId id="276" r:id="rId15"/>
    <p:sldId id="288" r:id="rId16"/>
    <p:sldId id="295" r:id="rId17"/>
    <p:sldId id="298" r:id="rId18"/>
    <p:sldId id="299" r:id="rId19"/>
    <p:sldId id="296" r:id="rId20"/>
    <p:sldId id="289" r:id="rId21"/>
    <p:sldId id="291" r:id="rId22"/>
    <p:sldId id="292" r:id="rId23"/>
    <p:sldId id="293" r:id="rId24"/>
    <p:sldId id="294" r:id="rId25"/>
    <p:sldId id="290" r:id="rId26"/>
    <p:sldId id="287" r:id="rId27"/>
    <p:sldId id="272" r:id="rId28"/>
  </p:sldIdLst>
  <p:sldSz cx="9144000" cy="5143500" type="screen16x9"/>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97B887D-F415-40A7-A42A-31EA3E6528D4}">
          <p14:sldIdLst>
            <p14:sldId id="265"/>
            <p14:sldId id="266"/>
            <p14:sldId id="267"/>
            <p14:sldId id="279"/>
            <p14:sldId id="277"/>
            <p14:sldId id="278"/>
            <p14:sldId id="285"/>
            <p14:sldId id="281"/>
            <p14:sldId id="280"/>
            <p14:sldId id="300"/>
            <p14:sldId id="275"/>
            <p14:sldId id="283"/>
            <p14:sldId id="284"/>
            <p14:sldId id="276"/>
            <p14:sldId id="288"/>
            <p14:sldId id="295"/>
            <p14:sldId id="298"/>
            <p14:sldId id="299"/>
            <p14:sldId id="296"/>
            <p14:sldId id="289"/>
            <p14:sldId id="291"/>
            <p14:sldId id="292"/>
            <p14:sldId id="293"/>
            <p14:sldId id="294"/>
            <p14:sldId id="290"/>
            <p14:sldId id="287"/>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DAB"/>
    <a:srgbClr val="FFFFFF"/>
    <a:srgbClr val="7E96B1"/>
    <a:srgbClr val="A6A6A6"/>
    <a:srgbClr val="003AB2"/>
    <a:srgbClr val="7F97B2"/>
    <a:srgbClr val="0040A5"/>
    <a:srgbClr val="0047A0"/>
    <a:srgbClr val="F7F7F7"/>
    <a:srgbClr val="C6CA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59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4" name="图片 13" descr="未命名作品 3"/>
          <p:cNvPicPr>
            <a:picLocks noChangeAspect="1"/>
          </p:cNvPicPr>
          <p:nvPr userDrawn="1"/>
        </p:nvPicPr>
        <p:blipFill>
          <a:blip r:embed="rId2"/>
          <a:stretch>
            <a:fillRect/>
          </a:stretch>
        </p:blipFill>
        <p:spPr>
          <a:xfrm>
            <a:off x="8255" y="0"/>
            <a:ext cx="9127490" cy="5210810"/>
          </a:xfrm>
          <a:prstGeom prst="rect">
            <a:avLst/>
          </a:prstGeom>
        </p:spPr>
      </p:pic>
      <p:sp>
        <p:nvSpPr>
          <p:cNvPr id="4" name="日期占位符 3"/>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15" name="图片 14" descr="IMG_1421"/>
          <p:cNvPicPr>
            <a:picLocks noChangeAspect="1"/>
          </p:cNvPicPr>
          <p:nvPr userDrawn="1"/>
        </p:nvPicPr>
        <p:blipFill>
          <a:blip r:embed="rId3"/>
          <a:stretch>
            <a:fillRect/>
          </a:stretch>
        </p:blipFill>
        <p:spPr>
          <a:xfrm>
            <a:off x="219075" y="174625"/>
            <a:ext cx="835660" cy="835660"/>
          </a:xfrm>
          <a:prstGeom prst="rect">
            <a:avLst/>
          </a:prstGeom>
        </p:spPr>
      </p:pic>
      <p:sp>
        <p:nvSpPr>
          <p:cNvPr id="2" name="矩形 1"/>
          <p:cNvSpPr/>
          <p:nvPr userDrawn="1"/>
        </p:nvSpPr>
        <p:spPr>
          <a:xfrm>
            <a:off x="-29210" y="1915160"/>
            <a:ext cx="9164955" cy="1314450"/>
          </a:xfrm>
          <a:prstGeom prst="rect">
            <a:avLst/>
          </a:prstGeom>
          <a:solidFill>
            <a:schemeClr val="bg1">
              <a:alpha val="68000"/>
            </a:schemeClr>
          </a:solidFill>
          <a:ln w="63500" cmpd="sng">
            <a:noFill/>
            <a:prstDash val="solid"/>
          </a:ln>
          <a:effectLst>
            <a:outerShdw blurRad="584200" dist="203200" dir="5400000" sx="92000" sy="92000" algn="ctr"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94" name="图片 93" descr="C2C904C34FBED7EF9F5D2C1EFC5D0F5E"/>
          <p:cNvPicPr>
            <a:picLocks noChangeAspect="1"/>
          </p:cNvPicPr>
          <p:nvPr userDrawn="1"/>
        </p:nvPicPr>
        <p:blipFill>
          <a:blip r:embed="rId2"/>
          <a:stretch>
            <a:fillRect/>
          </a:stretch>
        </p:blipFill>
        <p:spPr>
          <a:xfrm>
            <a:off x="2100580" y="3629660"/>
            <a:ext cx="4942205" cy="206819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pic>
        <p:nvPicPr>
          <p:cNvPr id="14" name="图片 13" descr="未命名作品 3"/>
          <p:cNvPicPr>
            <a:picLocks noChangeAspect="1"/>
          </p:cNvPicPr>
          <p:nvPr userDrawn="1"/>
        </p:nvPicPr>
        <p:blipFill>
          <a:blip r:embed="rId2"/>
          <a:stretch>
            <a:fillRect/>
          </a:stretch>
        </p:blipFill>
        <p:spPr>
          <a:xfrm>
            <a:off x="8255" y="-33020"/>
            <a:ext cx="9127490" cy="5210810"/>
          </a:xfrm>
          <a:prstGeom prst="rect">
            <a:avLst/>
          </a:prstGeom>
        </p:spPr>
      </p:pic>
      <p:sp>
        <p:nvSpPr>
          <p:cNvPr id="4" name="日期占位符 3"/>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8" name="矩形 17"/>
          <p:cNvSpPr/>
          <p:nvPr userDrawn="1"/>
        </p:nvSpPr>
        <p:spPr>
          <a:xfrm>
            <a:off x="-10795" y="1914525"/>
            <a:ext cx="9164955" cy="1314450"/>
          </a:xfrm>
          <a:prstGeom prst="rect">
            <a:avLst/>
          </a:prstGeom>
          <a:solidFill>
            <a:schemeClr val="bg1">
              <a:alpha val="68000"/>
            </a:schemeClr>
          </a:solidFill>
          <a:ln w="63500" cmpd="sng">
            <a:noFill/>
            <a:prstDash val="solid"/>
          </a:ln>
          <a:effectLst>
            <a:outerShdw blurRad="584200" dist="203200" dir="5400000" sx="92000" sy="92000" algn="ctr"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hasCustomPrompt="1"/>
          </p:nvPr>
        </p:nvSpPr>
        <p:spPr>
          <a:xfrm>
            <a:off x="605473" y="1006938"/>
            <a:ext cx="7886700" cy="2139927"/>
          </a:xfrm>
        </p:spPr>
        <p:txBody>
          <a:bodyPr anchor="b"/>
          <a:lstStyle>
            <a:lvl1pPr algn="ctr">
              <a:defRPr sz="4500" b="1">
                <a:solidFill>
                  <a:srgbClr val="06429F"/>
                </a:solidFill>
                <a:latin typeface="微软雅黑" charset="0"/>
                <a:ea typeface="微软雅黑" charset="0"/>
              </a:defRPr>
            </a:lvl1pPr>
          </a:lstStyle>
          <a:p>
            <a:r>
              <a:rPr lang="zh-CN" altLang="en-US"/>
              <a:t>感谢观看</a:t>
            </a:r>
          </a:p>
        </p:txBody>
      </p:sp>
      <p:pic>
        <p:nvPicPr>
          <p:cNvPr id="15" name="图片 14" descr="IMG_1421"/>
          <p:cNvPicPr>
            <a:picLocks noChangeAspect="1"/>
          </p:cNvPicPr>
          <p:nvPr userDrawn="1"/>
        </p:nvPicPr>
        <p:blipFill>
          <a:blip r:embed="rId3"/>
          <a:stretch>
            <a:fillRect/>
          </a:stretch>
        </p:blipFill>
        <p:spPr>
          <a:xfrm>
            <a:off x="219075" y="174625"/>
            <a:ext cx="835660" cy="83566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6_标题幻灯片">
    <p:spTree>
      <p:nvGrpSpPr>
        <p:cNvPr id="1" name=""/>
        <p:cNvGrpSpPr/>
        <p:nvPr/>
      </p:nvGrpSpPr>
      <p:grpSpPr>
        <a:xfrm>
          <a:off x="0" y="0"/>
          <a:ext cx="0" cy="0"/>
          <a:chOff x="0" y="0"/>
          <a:chExt cx="0" cy="0"/>
        </a:xfrm>
      </p:grpSpPr>
      <p:pic>
        <p:nvPicPr>
          <p:cNvPr id="14" name="图片 13" descr="未命名作品 3"/>
          <p:cNvPicPr>
            <a:picLocks noChangeAspect="1"/>
          </p:cNvPicPr>
          <p:nvPr userDrawn="1"/>
        </p:nvPicPr>
        <p:blipFill>
          <a:blip r:embed="rId2"/>
          <a:stretch>
            <a:fillRect/>
          </a:stretch>
        </p:blipFill>
        <p:spPr>
          <a:xfrm>
            <a:off x="8255" y="-33020"/>
            <a:ext cx="9127490" cy="5210810"/>
          </a:xfrm>
          <a:prstGeom prst="rect">
            <a:avLst/>
          </a:prstGeom>
        </p:spPr>
      </p:pic>
      <p:sp>
        <p:nvSpPr>
          <p:cNvPr id="18" name="矩形 17"/>
          <p:cNvSpPr/>
          <p:nvPr userDrawn="1"/>
        </p:nvSpPr>
        <p:spPr>
          <a:xfrm>
            <a:off x="-29210" y="657860"/>
            <a:ext cx="9164955" cy="3988435"/>
          </a:xfrm>
          <a:prstGeom prst="rect">
            <a:avLst/>
          </a:prstGeom>
          <a:solidFill>
            <a:schemeClr val="bg1">
              <a:alpha val="68000"/>
            </a:schemeClr>
          </a:solidFill>
          <a:ln w="63500" cmpd="sng">
            <a:noFill/>
            <a:prstDash val="solid"/>
          </a:ln>
          <a:effectLst>
            <a:outerShdw blurRad="584200" dist="203200" dir="5400000" sx="92000" sy="92000" algn="ctr"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7" name="ïŝlîḓé"/>
          <p:cNvSpPr/>
          <p:nvPr userDrawn="1"/>
        </p:nvSpPr>
        <p:spPr>
          <a:xfrm flipH="1">
            <a:off x="-829945" y="417195"/>
            <a:ext cx="325882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a:solidFill>
                  <a:schemeClr val="bg1"/>
                </a:solidFill>
                <a:latin typeface="微软雅黑" charset="0"/>
                <a:ea typeface="微软雅黑" charset="0"/>
              </a:rPr>
              <a:t>模版说明</a:t>
            </a:r>
          </a:p>
        </p:txBody>
      </p:sp>
      <p:sp>
        <p:nvSpPr>
          <p:cNvPr id="20" name="ïSḷiḋé"/>
          <p:cNvSpPr/>
          <p:nvPr userDrawn="1"/>
        </p:nvSpPr>
        <p:spPr bwMode="auto">
          <a:xfrm>
            <a:off x="595630" y="1373505"/>
            <a:ext cx="1833245" cy="2997200"/>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bg1"/>
          </a:solidFill>
          <a:ln w="53975" cap="flat" cmpd="sng">
            <a:noFill/>
            <a:prstDash val="solid"/>
            <a:miter lim="0"/>
          </a:ln>
          <a:effectLst>
            <a:outerShdw blurRad="584200" dist="203200" dir="2700000" sx="92000" sy="92000" algn="tl" rotWithShape="0">
              <a:srgbClr val="003DAB">
                <a:alpha val="22000"/>
              </a:srgbClr>
            </a:outerShdw>
          </a:effectLst>
        </p:spPr>
        <p:txBody>
          <a:bodyPr anchor="ctr"/>
          <a:lstStyle/>
          <a:p>
            <a:pPr algn="ctr"/>
            <a:endParaRPr/>
          </a:p>
        </p:txBody>
      </p:sp>
      <p:sp>
        <p:nvSpPr>
          <p:cNvPr id="22" name="ï$ḻiḋe"/>
          <p:cNvSpPr/>
          <p:nvPr userDrawn="1"/>
        </p:nvSpPr>
        <p:spPr bwMode="auto">
          <a:xfrm>
            <a:off x="587375" y="3589020"/>
            <a:ext cx="1511935" cy="692150"/>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chemeClr val="tx2">
              <a:lumMod val="60000"/>
              <a:lumOff val="40000"/>
            </a:schemeClr>
          </a:solidFill>
          <a:ln>
            <a:noFill/>
          </a:ln>
          <a:effectLst/>
        </p:spPr>
        <p:txBody>
          <a:bodyPr anchor="ctr"/>
          <a:lstStyle/>
          <a:p>
            <a:pPr algn="ctr"/>
            <a:endParaRPr/>
          </a:p>
        </p:txBody>
      </p:sp>
      <p:sp>
        <p:nvSpPr>
          <p:cNvPr id="23" name="îṣliḓé"/>
          <p:cNvSpPr/>
          <p:nvPr userDrawn="1"/>
        </p:nvSpPr>
        <p:spPr bwMode="auto">
          <a:xfrm flipH="1">
            <a:off x="587375" y="3439795"/>
            <a:ext cx="1831975" cy="841375"/>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0040A5"/>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1600" b="1">
              <a:solidFill>
                <a:schemeClr val="tx1">
                  <a:lumMod val="85000"/>
                  <a:lumOff val="15000"/>
                </a:schemeClr>
              </a:solidFill>
            </a:endParaRPr>
          </a:p>
        </p:txBody>
      </p:sp>
      <p:sp>
        <p:nvSpPr>
          <p:cNvPr id="24" name="iS1ïďê"/>
          <p:cNvSpPr/>
          <p:nvPr userDrawn="1"/>
        </p:nvSpPr>
        <p:spPr bwMode="auto">
          <a:xfrm>
            <a:off x="702945" y="1474470"/>
            <a:ext cx="1619885" cy="4552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90000" tIns="46800" rIns="90000" bIns="46800" anchor="ctr">
            <a:normAutofit fontScale="85000" lnSpcReduction="20000"/>
          </a:bodyPr>
          <a:lstStyle/>
          <a:p>
            <a:pPr algn="ctr" defTabSz="583565">
              <a:defRPr/>
            </a:pPr>
            <a:r>
              <a:rPr lang="zh-CN" altLang="en-US" sz="3200">
                <a:latin typeface="微软雅黑" charset="0"/>
                <a:ea typeface="微软雅黑" charset="0"/>
              </a:rPr>
              <a:t>主题字体</a:t>
            </a:r>
          </a:p>
        </p:txBody>
      </p:sp>
      <p:sp>
        <p:nvSpPr>
          <p:cNvPr id="25" name="Synergistically utilize technically sound portals with frictionless chains. Dramatically customize…"/>
          <p:cNvSpPr txBox="1"/>
          <p:nvPr userDrawn="1"/>
        </p:nvSpPr>
        <p:spPr>
          <a:xfrm>
            <a:off x="692785" y="1818640"/>
            <a:ext cx="1620520" cy="27686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sz="1200" kern="0" dirty="0">
                <a:latin typeface="微软雅黑" charset="0"/>
                <a:ea typeface="微软雅黑" charset="0"/>
                <a:sym typeface="Roboto Light"/>
              </a:rPr>
              <a:t>中英：微软雅黑</a:t>
            </a:r>
          </a:p>
        </p:txBody>
      </p:sp>
      <p:sp>
        <p:nvSpPr>
          <p:cNvPr id="36" name="ïSḷiḋé"/>
          <p:cNvSpPr/>
          <p:nvPr userDrawn="1"/>
        </p:nvSpPr>
        <p:spPr bwMode="auto">
          <a:xfrm>
            <a:off x="2879725" y="1283970"/>
            <a:ext cx="1833245" cy="2997200"/>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bg1"/>
          </a:solidFill>
          <a:ln w="53975" cap="flat" cmpd="sng">
            <a:noFill/>
            <a:prstDash val="solid"/>
            <a:miter lim="0"/>
          </a:ln>
          <a:effectLst>
            <a:outerShdw blurRad="584200" dist="203200" dir="2700000" sx="92000" sy="92000" algn="tl" rotWithShape="0">
              <a:srgbClr val="003DAB">
                <a:alpha val="22000"/>
              </a:srgbClr>
            </a:outerShdw>
          </a:effectLst>
        </p:spPr>
        <p:txBody>
          <a:bodyPr anchor="ctr"/>
          <a:lstStyle/>
          <a:p>
            <a:pPr algn="ctr"/>
            <a:endParaRPr/>
          </a:p>
        </p:txBody>
      </p:sp>
      <p:sp>
        <p:nvSpPr>
          <p:cNvPr id="37" name="ï$ḻiḋe"/>
          <p:cNvSpPr/>
          <p:nvPr userDrawn="1"/>
        </p:nvSpPr>
        <p:spPr bwMode="auto">
          <a:xfrm>
            <a:off x="2871470" y="3589020"/>
            <a:ext cx="1511935" cy="692150"/>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chemeClr val="tx2">
              <a:lumMod val="60000"/>
              <a:lumOff val="40000"/>
            </a:schemeClr>
          </a:solidFill>
          <a:ln>
            <a:noFill/>
          </a:ln>
          <a:effectLst/>
        </p:spPr>
        <p:txBody>
          <a:bodyPr anchor="ctr"/>
          <a:lstStyle/>
          <a:p>
            <a:pPr algn="ctr"/>
            <a:endParaRPr/>
          </a:p>
        </p:txBody>
      </p:sp>
      <p:sp>
        <p:nvSpPr>
          <p:cNvPr id="39" name="iS1ïďê"/>
          <p:cNvSpPr/>
          <p:nvPr userDrawn="1"/>
        </p:nvSpPr>
        <p:spPr bwMode="auto">
          <a:xfrm>
            <a:off x="702945" y="2303780"/>
            <a:ext cx="1619885" cy="4552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90000" tIns="46800" rIns="90000" bIns="46800" anchor="ctr">
            <a:normAutofit fontScale="85000" lnSpcReduction="20000"/>
          </a:bodyPr>
          <a:lstStyle/>
          <a:p>
            <a:pPr algn="ctr" defTabSz="583565">
              <a:defRPr/>
            </a:pPr>
            <a:r>
              <a:rPr lang="zh-CN" altLang="en-US" sz="3200">
                <a:latin typeface="微软雅黑" charset="0"/>
                <a:ea typeface="微软雅黑" charset="0"/>
              </a:rPr>
              <a:t>设计者</a:t>
            </a:r>
          </a:p>
        </p:txBody>
      </p:sp>
      <p:sp>
        <p:nvSpPr>
          <p:cNvPr id="41" name="Synergistically utilize technically sound portals with frictionless chains. Dramatically customize…"/>
          <p:cNvSpPr txBox="1"/>
          <p:nvPr userDrawn="1"/>
        </p:nvSpPr>
        <p:spPr>
          <a:xfrm>
            <a:off x="702310" y="2067560"/>
            <a:ext cx="1620520" cy="27686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sz="1200" kern="0" dirty="0">
                <a:latin typeface="微软雅黑" charset="0"/>
                <a:ea typeface="微软雅黑" charset="0"/>
                <a:sym typeface="Roboto Light"/>
              </a:rPr>
              <a:t>数字：</a:t>
            </a:r>
            <a:r>
              <a:rPr lang="en-US" altLang="zh-CN" sz="1200" kern="0" dirty="0">
                <a:latin typeface="Impact" panose="020B0806030902050204" pitchFamily="34" charset="0"/>
                <a:ea typeface="微软雅黑" charset="0"/>
                <a:cs typeface="Impact" panose="020B0806030902050204" pitchFamily="34" charset="0"/>
                <a:sym typeface="Roboto Light"/>
              </a:rPr>
              <a:t>IMPACT</a:t>
            </a:r>
          </a:p>
        </p:txBody>
      </p:sp>
      <p:sp>
        <p:nvSpPr>
          <p:cNvPr id="42" name="Synergistically utilize technically sound portals with frictionless chains. Dramatically customize…"/>
          <p:cNvSpPr txBox="1"/>
          <p:nvPr userDrawn="1"/>
        </p:nvSpPr>
        <p:spPr>
          <a:xfrm>
            <a:off x="692785" y="2690495"/>
            <a:ext cx="1620520" cy="244362"/>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sz="1200" kern="0" dirty="0">
                <a:latin typeface="微软雅黑" charset="0"/>
                <a:ea typeface="微软雅黑" charset="0"/>
                <a:sym typeface="Roboto Light"/>
              </a:rPr>
              <a:t>武汉理工大学</a:t>
            </a:r>
            <a:r>
              <a:rPr lang="en-US" altLang="zh-CN" sz="1200" kern="0" dirty="0">
                <a:latin typeface="微软雅黑" charset="0"/>
                <a:ea typeface="微软雅黑" charset="0"/>
                <a:sym typeface="Roboto Light"/>
              </a:rPr>
              <a:t> </a:t>
            </a:r>
            <a:r>
              <a:rPr lang="zh-CN" sz="1200" kern="0" dirty="0">
                <a:latin typeface="微软雅黑" charset="0"/>
                <a:ea typeface="微软雅黑" charset="0"/>
                <a:sym typeface="Roboto Light"/>
              </a:rPr>
              <a:t>张博睿</a:t>
            </a:r>
          </a:p>
        </p:txBody>
      </p:sp>
      <p:sp>
        <p:nvSpPr>
          <p:cNvPr id="44" name="文本框 43"/>
          <p:cNvSpPr txBox="1"/>
          <p:nvPr userDrawn="1"/>
        </p:nvSpPr>
        <p:spPr>
          <a:xfrm>
            <a:off x="1658620" y="4370705"/>
            <a:ext cx="5826760" cy="275590"/>
          </a:xfrm>
          <a:prstGeom prst="rect">
            <a:avLst/>
          </a:prstGeom>
          <a:noFill/>
        </p:spPr>
        <p:txBody>
          <a:bodyPr wrap="none" rtlCol="0" anchor="t">
            <a:spAutoFit/>
          </a:bodyPr>
          <a:lstStyle/>
          <a:p>
            <a:r>
              <a:rPr lang="zh-CN" altLang="en-US" sz="1200" dirty="0">
                <a:solidFill>
                  <a:srgbClr val="003DAB"/>
                </a:solidFill>
                <a:latin typeface="微软雅黑" charset="0"/>
                <a:ea typeface="微软雅黑" charset="0"/>
                <a:cs typeface="微软雅黑" charset="0"/>
                <a:sym typeface="+mn-ea"/>
              </a:rPr>
              <a:t>注</a:t>
            </a:r>
            <a:r>
              <a:rPr lang="zh-CN" altLang="en-US" sz="1200" b="1" dirty="0">
                <a:solidFill>
                  <a:srgbClr val="003DAB"/>
                </a:solidFill>
                <a:latin typeface="微软雅黑" charset="0"/>
                <a:ea typeface="微软雅黑" charset="0"/>
                <a:cs typeface="微软雅黑" charset="0"/>
                <a:sym typeface="+mn-ea"/>
              </a:rPr>
              <a:t>：本套</a:t>
            </a:r>
            <a:r>
              <a:rPr lang="en-US" altLang="zh-CN" sz="1200" b="1" dirty="0">
                <a:solidFill>
                  <a:srgbClr val="003DAB"/>
                </a:solidFill>
                <a:latin typeface="微软雅黑" charset="0"/>
                <a:ea typeface="微软雅黑" charset="0"/>
                <a:cs typeface="微软雅黑" charset="0"/>
                <a:sym typeface="+mn-ea"/>
              </a:rPr>
              <a:t>PPT</a:t>
            </a:r>
            <a:r>
              <a:rPr lang="zh-CN" altLang="en-US" sz="1200" b="1" dirty="0">
                <a:solidFill>
                  <a:srgbClr val="003DAB"/>
                </a:solidFill>
                <a:latin typeface="微软雅黑" charset="0"/>
                <a:ea typeface="微软雅黑" charset="0"/>
                <a:cs typeface="微软雅黑" charset="0"/>
                <a:sym typeface="+mn-ea"/>
              </a:rPr>
              <a:t>模板仅供个人非商业使用，未经授权，禁止一切形式的商业或盈利行为</a:t>
            </a:r>
          </a:p>
        </p:txBody>
      </p:sp>
      <p:sp>
        <p:nvSpPr>
          <p:cNvPr id="45" name="iS1ïďê"/>
          <p:cNvSpPr/>
          <p:nvPr userDrawn="1"/>
        </p:nvSpPr>
        <p:spPr bwMode="auto">
          <a:xfrm>
            <a:off x="2975610" y="1474470"/>
            <a:ext cx="1619885" cy="4552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90000" tIns="46800" rIns="90000" bIns="46800" anchor="ctr">
            <a:normAutofit fontScale="85000" lnSpcReduction="20000"/>
          </a:bodyPr>
          <a:lstStyle/>
          <a:p>
            <a:pPr algn="ctr" defTabSz="583565">
              <a:defRPr/>
            </a:pPr>
            <a:r>
              <a:rPr lang="zh-CN" altLang="en-US" sz="3200">
                <a:latin typeface="微软雅黑" charset="0"/>
                <a:ea typeface="微软雅黑" charset="0"/>
              </a:rPr>
              <a:t>主题颜色</a:t>
            </a:r>
          </a:p>
        </p:txBody>
      </p:sp>
      <p:sp>
        <p:nvSpPr>
          <p:cNvPr id="47" name="矩形 46"/>
          <p:cNvSpPr/>
          <p:nvPr userDrawn="1"/>
        </p:nvSpPr>
        <p:spPr>
          <a:xfrm>
            <a:off x="2879725" y="1929765"/>
            <a:ext cx="1835150" cy="318135"/>
          </a:xfrm>
          <a:prstGeom prst="rect">
            <a:avLst/>
          </a:prstGeom>
          <a:solidFill>
            <a:srgbClr val="003DAB"/>
          </a:solidFill>
          <a:ln>
            <a:noFill/>
          </a:ln>
          <a:effectLst>
            <a:outerShdw blurRad="584200" dist="203200" dir="2700000" sx="92000" sy="92000" algn="tl" rotWithShape="0">
              <a:srgbClr val="003AB2">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2879725" y="2372360"/>
            <a:ext cx="1835150" cy="318135"/>
          </a:xfrm>
          <a:prstGeom prst="rect">
            <a:avLst/>
          </a:prstGeom>
          <a:solidFill>
            <a:srgbClr val="7E96B1"/>
          </a:solidFill>
          <a:ln>
            <a:noFill/>
          </a:ln>
          <a:effectLst>
            <a:outerShdw blurRad="584200" dist="203200" dir="2700000" sx="92000" sy="92000" algn="tl" rotWithShape="0">
              <a:srgbClr val="003AB2">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879725" y="2827655"/>
            <a:ext cx="1835150" cy="318135"/>
          </a:xfrm>
          <a:prstGeom prst="rect">
            <a:avLst/>
          </a:prstGeom>
          <a:solidFill>
            <a:srgbClr val="A6A6A6"/>
          </a:solidFill>
          <a:ln>
            <a:noFill/>
          </a:ln>
          <a:effectLst>
            <a:outerShdw blurRad="584200" dist="203200" dir="2700000" sx="92000" sy="92000" algn="tl" rotWithShape="0">
              <a:srgbClr val="003AB2">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2879725" y="3270885"/>
            <a:ext cx="1835150" cy="318135"/>
          </a:xfrm>
          <a:prstGeom prst="rect">
            <a:avLst/>
          </a:prstGeom>
          <a:solidFill>
            <a:srgbClr val="FFFFFF"/>
          </a:solidFill>
          <a:ln>
            <a:noFill/>
          </a:ln>
          <a:effectLst>
            <a:outerShdw blurRad="584200" dist="203200" dir="2700000" sx="92000" sy="92000" algn="tl" rotWithShape="0">
              <a:srgbClr val="003AB2">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îṣliḓé"/>
          <p:cNvSpPr/>
          <p:nvPr userDrawn="1"/>
        </p:nvSpPr>
        <p:spPr bwMode="auto">
          <a:xfrm flipH="1">
            <a:off x="2871470" y="3439795"/>
            <a:ext cx="1831975" cy="841375"/>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0040A5"/>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1600" b="1">
              <a:solidFill>
                <a:schemeClr val="tx1">
                  <a:lumMod val="85000"/>
                  <a:lumOff val="15000"/>
                </a:schemeClr>
              </a:solidFill>
            </a:endParaRPr>
          </a:p>
        </p:txBody>
      </p:sp>
      <p:pic>
        <p:nvPicPr>
          <p:cNvPr id="94" name="图片 93" descr="C2C904C34FBED7EF9F5D2C1EFC5D0F5E"/>
          <p:cNvPicPr>
            <a:picLocks noChangeAspect="1"/>
          </p:cNvPicPr>
          <p:nvPr userDrawn="1"/>
        </p:nvPicPr>
        <p:blipFill>
          <a:blip r:embed="rId3"/>
          <a:stretch>
            <a:fillRect/>
          </a:stretch>
        </p:blipFill>
        <p:spPr>
          <a:xfrm>
            <a:off x="5839460" y="2827655"/>
            <a:ext cx="3035935" cy="1270635"/>
          </a:xfrm>
          <a:prstGeom prst="rect">
            <a:avLst/>
          </a:prstGeom>
        </p:spPr>
      </p:pic>
      <p:pic>
        <p:nvPicPr>
          <p:cNvPr id="52" name="图片 51" descr="IMG_1502"/>
          <p:cNvPicPr>
            <a:picLocks noChangeAspect="1"/>
          </p:cNvPicPr>
          <p:nvPr userDrawn="1"/>
        </p:nvPicPr>
        <p:blipFill>
          <a:blip r:embed="rId4"/>
          <a:stretch>
            <a:fillRect/>
          </a:stretch>
        </p:blipFill>
        <p:spPr>
          <a:xfrm>
            <a:off x="5928995" y="1593850"/>
            <a:ext cx="2856230" cy="1995170"/>
          </a:xfrm>
          <a:prstGeom prst="rect">
            <a:avLst/>
          </a:prstGeom>
        </p:spPr>
      </p:pic>
      <p:pic>
        <p:nvPicPr>
          <p:cNvPr id="53" name="图片 52" descr="IMG_1501"/>
          <p:cNvPicPr>
            <a:picLocks noChangeAspect="1"/>
          </p:cNvPicPr>
          <p:nvPr userDrawn="1"/>
        </p:nvPicPr>
        <p:blipFill>
          <a:blip r:embed="rId5"/>
          <a:stretch>
            <a:fillRect/>
          </a:stretch>
        </p:blipFill>
        <p:spPr>
          <a:xfrm>
            <a:off x="3129280" y="1904365"/>
            <a:ext cx="4831080" cy="2021840"/>
          </a:xfrm>
          <a:prstGeom prst="rect">
            <a:avLst/>
          </a:prstGeom>
        </p:spPr>
      </p:pic>
      <p:sp>
        <p:nvSpPr>
          <p:cNvPr id="2" name="iS1ïďê"/>
          <p:cNvSpPr/>
          <p:nvPr userDrawn="1"/>
        </p:nvSpPr>
        <p:spPr bwMode="auto">
          <a:xfrm>
            <a:off x="702310" y="2921000"/>
            <a:ext cx="1619885" cy="4552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90000" tIns="46800" rIns="90000" bIns="46800" anchor="ctr">
            <a:normAutofit fontScale="85000" lnSpcReduction="20000"/>
          </a:bodyPr>
          <a:lstStyle/>
          <a:p>
            <a:pPr algn="ctr" defTabSz="583565">
              <a:defRPr/>
            </a:pPr>
            <a:r>
              <a:rPr lang="zh-CN" altLang="en-US" sz="3200">
                <a:latin typeface="微软雅黑" charset="0"/>
                <a:ea typeface="微软雅黑" charset="0"/>
              </a:rPr>
              <a:t>摄影作者</a:t>
            </a:r>
          </a:p>
        </p:txBody>
      </p:sp>
      <p:sp>
        <p:nvSpPr>
          <p:cNvPr id="3" name="Synergistically utilize technically sound portals with frictionless chains. Dramatically customize…"/>
          <p:cNvSpPr txBox="1"/>
          <p:nvPr userDrawn="1"/>
        </p:nvSpPr>
        <p:spPr>
          <a:xfrm>
            <a:off x="692785" y="3270885"/>
            <a:ext cx="1620520" cy="244362"/>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sz="1200" kern="0" dirty="0">
                <a:latin typeface="微软雅黑" charset="0"/>
                <a:ea typeface="微软雅黑" charset="0"/>
                <a:sym typeface="Roboto Light"/>
              </a:rPr>
              <a:t>武汉理工大学</a:t>
            </a:r>
            <a:r>
              <a:rPr lang="en-US" altLang="zh-CN" sz="1200" kern="0" dirty="0">
                <a:latin typeface="微软雅黑" charset="0"/>
                <a:ea typeface="微软雅黑" charset="0"/>
                <a:sym typeface="Roboto Light"/>
              </a:rPr>
              <a:t> </a:t>
            </a:r>
            <a:r>
              <a:rPr lang="zh-CN" sz="1200" kern="0" dirty="0">
                <a:latin typeface="微软雅黑" charset="0"/>
                <a:ea typeface="微软雅黑" charset="0"/>
                <a:sym typeface="Roboto Light"/>
              </a:rPr>
              <a:t>梁宸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1" grpId="0" animBg="1"/>
      <p:bldP spid="42" grpId="0" animBg="1"/>
      <p:bldP spid="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未命名作品 3"/>
          <p:cNvPicPr>
            <a:picLocks noChangeAspect="1"/>
          </p:cNvPicPr>
          <p:nvPr userDrawn="1"/>
        </p:nvPicPr>
        <p:blipFill>
          <a:blip r:embed="rId2"/>
          <a:stretch>
            <a:fillRect/>
          </a:stretch>
        </p:blipFill>
        <p:spPr>
          <a:xfrm>
            <a:off x="8255" y="-33020"/>
            <a:ext cx="9127490" cy="5210810"/>
          </a:xfrm>
          <a:prstGeom prst="rect">
            <a:avLst/>
          </a:prstGeom>
        </p:spPr>
      </p:pic>
      <p:sp>
        <p:nvSpPr>
          <p:cNvPr id="4" name="日期占位符 3"/>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5" name="ïŝlîḓé"/>
          <p:cNvSpPr/>
          <p:nvPr userDrawn="1"/>
        </p:nvSpPr>
        <p:spPr>
          <a:xfrm>
            <a:off x="8255" y="1427480"/>
            <a:ext cx="9128125" cy="568960"/>
          </a:xfrm>
          <a:prstGeom prst="roundRect">
            <a:avLst>
              <a:gd name="adj" fmla="val 0"/>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1600" b="1">
              <a:solidFill>
                <a:schemeClr val="tx1">
                  <a:lumMod val="85000"/>
                  <a:lumOff val="15000"/>
                </a:schemeClr>
              </a:solidFill>
            </a:endParaRPr>
          </a:p>
        </p:txBody>
      </p:sp>
      <p:sp>
        <p:nvSpPr>
          <p:cNvPr id="17" name="文本框 16"/>
          <p:cNvSpPr txBox="1"/>
          <p:nvPr userDrawn="1"/>
        </p:nvSpPr>
        <p:spPr>
          <a:xfrm>
            <a:off x="240030" y="228600"/>
            <a:ext cx="3336925" cy="1198880"/>
          </a:xfrm>
          <a:prstGeom prst="rect">
            <a:avLst/>
          </a:prstGeom>
          <a:noFill/>
        </p:spPr>
        <p:txBody>
          <a:bodyPr wrap="square" rtlCol="0">
            <a:spAutoFit/>
          </a:bodyPr>
          <a:lstStyle/>
          <a:p>
            <a:r>
              <a:rPr lang="zh-CN" altLang="en-US" sz="3600" b="1">
                <a:solidFill>
                  <a:srgbClr val="003DAB"/>
                </a:solidFill>
                <a:latin typeface="微软雅黑" charset="0"/>
                <a:ea typeface="微软雅黑" charset="0"/>
              </a:rPr>
              <a:t>目录</a:t>
            </a:r>
            <a:endParaRPr lang="en-US" altLang="zh-CN" sz="3600" b="1">
              <a:solidFill>
                <a:srgbClr val="003DAB"/>
              </a:solidFill>
              <a:latin typeface="微软雅黑" charset="0"/>
              <a:ea typeface="微软雅黑" charset="0"/>
            </a:endParaRPr>
          </a:p>
          <a:p>
            <a:r>
              <a:rPr lang="en-US" altLang="zh-CN" sz="3600" b="1">
                <a:solidFill>
                  <a:srgbClr val="003DAB"/>
                </a:solidFill>
                <a:latin typeface="微软雅黑" charset="0"/>
                <a:ea typeface="微软雅黑" charset="0"/>
              </a:rPr>
              <a:t>CONTENTS</a:t>
            </a:r>
            <a:endParaRPr lang="zh-CN" altLang="en-US" sz="3600" b="1">
              <a:solidFill>
                <a:srgbClr val="003DAB"/>
              </a:solidFill>
              <a:latin typeface="微软雅黑" charset="0"/>
              <a:ea typeface="微软雅黑" charset="0"/>
            </a:endParaRPr>
          </a:p>
        </p:txBody>
      </p:sp>
      <p:pic>
        <p:nvPicPr>
          <p:cNvPr id="53" name="图片 52" descr="IMG_1501"/>
          <p:cNvPicPr>
            <a:picLocks noChangeAspect="1"/>
          </p:cNvPicPr>
          <p:nvPr userDrawn="1"/>
        </p:nvPicPr>
        <p:blipFill>
          <a:blip r:embed="rId3"/>
          <a:srcRect l="39082" r="39337"/>
          <a:stretch>
            <a:fillRect/>
          </a:stretch>
        </p:blipFill>
        <p:spPr>
          <a:xfrm>
            <a:off x="130810" y="2573020"/>
            <a:ext cx="2146300" cy="4162425"/>
          </a:xfrm>
          <a:prstGeom prst="rect">
            <a:avLst/>
          </a:prstGeom>
        </p:spPr>
      </p:pic>
      <p:sp>
        <p:nvSpPr>
          <p:cNvPr id="3" name="内容占位符 2">
            <a:extLst>
              <a:ext uri="{FF2B5EF4-FFF2-40B4-BE49-F238E27FC236}">
                <a16:creationId xmlns:a16="http://schemas.microsoft.com/office/drawing/2014/main" id="{458AD93A-CE2A-4F3A-827C-272B56A38521}"/>
              </a:ext>
            </a:extLst>
          </p:cNvPr>
          <p:cNvSpPr>
            <a:spLocks noGrp="1"/>
          </p:cNvSpPr>
          <p:nvPr>
            <p:ph sz="quarter" idx="13" hasCustomPrompt="1"/>
          </p:nvPr>
        </p:nvSpPr>
        <p:spPr>
          <a:xfrm>
            <a:off x="2446178" y="2122784"/>
            <a:ext cx="474663" cy="2409825"/>
          </a:xfrm>
        </p:spPr>
        <p:txBody>
          <a:bodyPr vert="eaVert"/>
          <a:lstStyle>
            <a:lvl1pPr marL="0" indent="0">
              <a:buNone/>
              <a:defRPr>
                <a:latin typeface="微软雅黑" panose="020B0503020204020204" pitchFamily="34" charset="-122"/>
                <a:ea typeface="微软雅黑" panose="020B0503020204020204" pitchFamily="34" charset="-122"/>
              </a:defRPr>
            </a:lvl1pPr>
          </a:lstStyle>
          <a:p>
            <a:pPr lvl="0"/>
            <a:r>
              <a:rPr lang="zh-CN" altLang="en-US" dirty="0"/>
              <a:t>单击此处插入文本</a:t>
            </a:r>
          </a:p>
        </p:txBody>
      </p:sp>
      <p:sp>
        <p:nvSpPr>
          <p:cNvPr id="22" name="内容占位符 2">
            <a:extLst>
              <a:ext uri="{FF2B5EF4-FFF2-40B4-BE49-F238E27FC236}">
                <a16:creationId xmlns:a16="http://schemas.microsoft.com/office/drawing/2014/main" id="{5ED4A342-B132-4102-B441-40CD9898E83D}"/>
              </a:ext>
            </a:extLst>
          </p:cNvPr>
          <p:cNvSpPr>
            <a:spLocks noGrp="1"/>
          </p:cNvSpPr>
          <p:nvPr>
            <p:ph sz="quarter" idx="14" hasCustomPrompt="1"/>
          </p:nvPr>
        </p:nvSpPr>
        <p:spPr>
          <a:xfrm>
            <a:off x="4125678" y="2122784"/>
            <a:ext cx="474663" cy="2409825"/>
          </a:xfrm>
        </p:spPr>
        <p:txBody>
          <a:bodyPr vert="eaVert"/>
          <a:lstStyle>
            <a:lvl1pPr marL="0" indent="0">
              <a:buNone/>
              <a:defRPr>
                <a:latin typeface="微软雅黑" panose="020B0503020204020204" pitchFamily="34" charset="-122"/>
                <a:ea typeface="微软雅黑" panose="020B0503020204020204" pitchFamily="34" charset="-122"/>
              </a:defRPr>
            </a:lvl1pPr>
          </a:lstStyle>
          <a:p>
            <a:pPr lvl="0"/>
            <a:r>
              <a:rPr lang="zh-CN" altLang="en-US" dirty="0"/>
              <a:t>单击此处插入文本</a:t>
            </a:r>
          </a:p>
        </p:txBody>
      </p:sp>
      <p:sp>
        <p:nvSpPr>
          <p:cNvPr id="23" name="内容占位符 2">
            <a:extLst>
              <a:ext uri="{FF2B5EF4-FFF2-40B4-BE49-F238E27FC236}">
                <a16:creationId xmlns:a16="http://schemas.microsoft.com/office/drawing/2014/main" id="{C4B74AD6-EE5E-422C-9E99-EEA3505174E8}"/>
              </a:ext>
            </a:extLst>
          </p:cNvPr>
          <p:cNvSpPr>
            <a:spLocks noGrp="1"/>
          </p:cNvSpPr>
          <p:nvPr>
            <p:ph sz="quarter" idx="15" hasCustomPrompt="1"/>
          </p:nvPr>
        </p:nvSpPr>
        <p:spPr>
          <a:xfrm>
            <a:off x="5805178" y="2122784"/>
            <a:ext cx="474663" cy="2409825"/>
          </a:xfrm>
        </p:spPr>
        <p:txBody>
          <a:bodyPr vert="eaVert"/>
          <a:lstStyle>
            <a:lvl1pPr marL="0" indent="0">
              <a:buNone/>
              <a:defRPr>
                <a:latin typeface="微软雅黑" panose="020B0503020204020204" pitchFamily="34" charset="-122"/>
                <a:ea typeface="微软雅黑" panose="020B0503020204020204" pitchFamily="34" charset="-122"/>
              </a:defRPr>
            </a:lvl1pPr>
          </a:lstStyle>
          <a:p>
            <a:pPr lvl="0"/>
            <a:r>
              <a:rPr lang="zh-CN" altLang="en-US" dirty="0"/>
              <a:t>单击此处插入文本</a:t>
            </a:r>
          </a:p>
        </p:txBody>
      </p:sp>
      <p:sp>
        <p:nvSpPr>
          <p:cNvPr id="24" name="内容占位符 2">
            <a:extLst>
              <a:ext uri="{FF2B5EF4-FFF2-40B4-BE49-F238E27FC236}">
                <a16:creationId xmlns:a16="http://schemas.microsoft.com/office/drawing/2014/main" id="{F19AE801-D9F0-4255-AD33-5E51452C07DA}"/>
              </a:ext>
            </a:extLst>
          </p:cNvPr>
          <p:cNvSpPr>
            <a:spLocks noGrp="1"/>
          </p:cNvSpPr>
          <p:nvPr>
            <p:ph sz="quarter" idx="16" hasCustomPrompt="1"/>
          </p:nvPr>
        </p:nvSpPr>
        <p:spPr>
          <a:xfrm>
            <a:off x="7484679" y="2122784"/>
            <a:ext cx="474663" cy="2409825"/>
          </a:xfrm>
        </p:spPr>
        <p:txBody>
          <a:bodyPr vert="eaVert"/>
          <a:lstStyle>
            <a:lvl1pPr marL="0" indent="0">
              <a:buNone/>
              <a:defRPr>
                <a:latin typeface="微软雅黑" panose="020B0503020204020204" pitchFamily="34" charset="-122"/>
                <a:ea typeface="微软雅黑" panose="020B0503020204020204" pitchFamily="34" charset="-122"/>
              </a:defRPr>
            </a:lvl1pPr>
          </a:lstStyle>
          <a:p>
            <a:pPr lvl="0"/>
            <a:r>
              <a:rPr lang="zh-CN" altLang="en-US" dirty="0"/>
              <a:t>单击此处插入文本</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31D22C8-B10E-402F-BC39-CC2946FE5E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矩形 17"/>
          <p:cNvSpPr/>
          <p:nvPr userDrawn="1"/>
        </p:nvSpPr>
        <p:spPr>
          <a:xfrm>
            <a:off x="12711" y="2477770"/>
            <a:ext cx="9164955" cy="1314450"/>
          </a:xfrm>
          <a:prstGeom prst="rect">
            <a:avLst/>
          </a:prstGeom>
          <a:solidFill>
            <a:schemeClr val="bg1">
              <a:alpha val="68000"/>
            </a:schemeClr>
          </a:solidFill>
          <a:ln w="63500" cmpd="sng">
            <a:noFill/>
            <a:prstDash val="solid"/>
          </a:ln>
          <a:effectLst>
            <a:outerShdw blurRad="584200" dist="203200" dir="5400000" sx="92000" sy="92000" algn="ctr"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149860" y="2477770"/>
            <a:ext cx="7886700" cy="965200"/>
          </a:xfrm>
        </p:spPr>
        <p:txBody>
          <a:bodyPr anchor="b"/>
          <a:lstStyle>
            <a:lvl1pPr>
              <a:defRPr sz="4500" b="1">
                <a:solidFill>
                  <a:srgbClr val="06429F"/>
                </a:solidFill>
                <a:latin typeface="微软雅黑" charset="0"/>
                <a:ea typeface="微软雅黑" charset="0"/>
              </a:defRPr>
            </a:lvl1pPr>
          </a:lstStyle>
          <a:p>
            <a:endParaRPr lang="zh-CN" altLang="en-US" dirty="0"/>
          </a:p>
        </p:txBody>
      </p:sp>
      <p:sp>
        <p:nvSpPr>
          <p:cNvPr id="3" name="文本占位符 2"/>
          <p:cNvSpPr>
            <a:spLocks noGrp="1"/>
          </p:cNvSpPr>
          <p:nvPr>
            <p:ph type="body" idx="1"/>
          </p:nvPr>
        </p:nvSpPr>
        <p:spPr>
          <a:xfrm>
            <a:off x="149860" y="3383185"/>
            <a:ext cx="7886700" cy="434521"/>
          </a:xfrm>
        </p:spPr>
        <p:txBody>
          <a:bodyPr/>
          <a:lstStyle>
            <a:lvl1pPr marL="0" indent="0">
              <a:buNone/>
              <a:defRPr sz="1800">
                <a:solidFill>
                  <a:srgbClr val="0040A5"/>
                </a:solidFill>
                <a:latin typeface="微软雅黑" charset="0"/>
                <a:ea typeface="微软雅黑"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a:xfrm>
            <a:off x="628650" y="4768097"/>
            <a:ext cx="2057400" cy="273892"/>
          </a:xfrm>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a:xfrm>
            <a:off x="3028950" y="4768097"/>
            <a:ext cx="3086100" cy="273892"/>
          </a:xfr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12" name="图片 11" descr="未命名作品 12"/>
          <p:cNvPicPr>
            <a:picLocks noChangeAspect="1"/>
          </p:cNvPicPr>
          <p:nvPr userDrawn="1"/>
        </p:nvPicPr>
        <p:blipFill>
          <a:blip r:embed="rId3"/>
          <a:stretch>
            <a:fillRect/>
          </a:stretch>
        </p:blipFill>
        <p:spPr>
          <a:xfrm>
            <a:off x="628650" y="4027805"/>
            <a:ext cx="2933700" cy="74041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pic>
        <p:nvPicPr>
          <p:cNvPr id="9" name="图片 8" descr="IMG_1545"/>
          <p:cNvPicPr>
            <a:picLocks noChangeAspect="1"/>
          </p:cNvPicPr>
          <p:nvPr userDrawn="1"/>
        </p:nvPicPr>
        <p:blipFill>
          <a:blip r:embed="rId2"/>
          <a:stretch>
            <a:fillRect/>
          </a:stretch>
        </p:blipFill>
        <p:spPr>
          <a:xfrm>
            <a:off x="-10795" y="-24765"/>
            <a:ext cx="9211310" cy="5181600"/>
          </a:xfrm>
          <a:prstGeom prst="rect">
            <a:avLst/>
          </a:prstGeom>
        </p:spPr>
      </p:pic>
      <p:sp>
        <p:nvSpPr>
          <p:cNvPr id="18" name="矩形 17"/>
          <p:cNvSpPr/>
          <p:nvPr userDrawn="1"/>
        </p:nvSpPr>
        <p:spPr>
          <a:xfrm>
            <a:off x="12711" y="2477770"/>
            <a:ext cx="9164955" cy="1314450"/>
          </a:xfrm>
          <a:prstGeom prst="rect">
            <a:avLst/>
          </a:prstGeom>
          <a:solidFill>
            <a:schemeClr val="bg1">
              <a:alpha val="68000"/>
            </a:schemeClr>
          </a:solidFill>
          <a:ln w="63500" cmpd="sng">
            <a:noFill/>
            <a:prstDash val="solid"/>
          </a:ln>
          <a:effectLst>
            <a:outerShdw blurRad="584200" dist="203200" dir="5400000" sx="92000" sy="92000" algn="ctr"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149860" y="2477770"/>
            <a:ext cx="7886700" cy="965200"/>
          </a:xfrm>
        </p:spPr>
        <p:txBody>
          <a:bodyPr anchor="b"/>
          <a:lstStyle>
            <a:lvl1pPr>
              <a:defRPr sz="4500" b="1">
                <a:solidFill>
                  <a:srgbClr val="06429F"/>
                </a:solidFill>
                <a:latin typeface="微软雅黑" charset="0"/>
                <a:ea typeface="微软雅黑" charset="0"/>
              </a:defRPr>
            </a:lvl1pPr>
          </a:lstStyle>
          <a:p>
            <a:endParaRPr lang="zh-CN" altLang="en-US" dirty="0"/>
          </a:p>
        </p:txBody>
      </p:sp>
      <p:sp>
        <p:nvSpPr>
          <p:cNvPr id="3" name="文本占位符 2"/>
          <p:cNvSpPr>
            <a:spLocks noGrp="1"/>
          </p:cNvSpPr>
          <p:nvPr>
            <p:ph type="body" idx="1"/>
          </p:nvPr>
        </p:nvSpPr>
        <p:spPr>
          <a:xfrm>
            <a:off x="149860" y="3383185"/>
            <a:ext cx="7886700" cy="434521"/>
          </a:xfrm>
        </p:spPr>
        <p:txBody>
          <a:bodyPr/>
          <a:lstStyle>
            <a:lvl1pPr marL="0" indent="0">
              <a:buNone/>
              <a:defRPr sz="1800">
                <a:solidFill>
                  <a:srgbClr val="0040A5"/>
                </a:solidFill>
                <a:latin typeface="微软雅黑" charset="0"/>
                <a:ea typeface="微软雅黑"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a:xfrm>
            <a:off x="628650" y="4768097"/>
            <a:ext cx="2057400" cy="273892"/>
          </a:xfrm>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a:xfrm>
            <a:off x="3028950" y="4768097"/>
            <a:ext cx="3086100" cy="273892"/>
          </a:xfr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12" name="图片 11" descr="未命名作品 12"/>
          <p:cNvPicPr>
            <a:picLocks noChangeAspect="1"/>
          </p:cNvPicPr>
          <p:nvPr userDrawn="1"/>
        </p:nvPicPr>
        <p:blipFill>
          <a:blip r:embed="rId3"/>
          <a:stretch>
            <a:fillRect/>
          </a:stretch>
        </p:blipFill>
        <p:spPr>
          <a:xfrm>
            <a:off x="628650" y="4027805"/>
            <a:ext cx="2933700" cy="740410"/>
          </a:xfrm>
          <a:prstGeom prst="rect">
            <a:avLst/>
          </a:prstGeom>
        </p:spPr>
      </p:pic>
    </p:spTree>
    <p:extLst>
      <p:ext uri="{BB962C8B-B14F-4D97-AF65-F5344CB8AC3E}">
        <p14:creationId xmlns:p14="http://schemas.microsoft.com/office/powerpoint/2010/main" val="4073398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28650" y="4768097"/>
            <a:ext cx="2057400" cy="273892"/>
          </a:xfrm>
        </p:spPr>
        <p:txBody>
          <a:bodyPr/>
          <a:lstStyle/>
          <a:p>
            <a:fld id="{82F288E0-7875-42C4-84C8-98DBBD3BF4D2}" type="datetimeFigureOut">
              <a:rPr lang="zh-CN" altLang="en-US" smtClean="0"/>
              <a:t>2022/6/27</a:t>
            </a:fld>
            <a:endParaRPr lang="zh-CN" altLang="en-US"/>
          </a:p>
        </p:txBody>
      </p:sp>
      <p:sp>
        <p:nvSpPr>
          <p:cNvPr id="6" name="灯片编号占位符 5"/>
          <p:cNvSpPr>
            <a:spLocks noGrp="1"/>
          </p:cNvSpPr>
          <p:nvPr>
            <p:ph type="sldNum" sz="quarter" idx="12"/>
          </p:nvPr>
        </p:nvSpPr>
        <p:spPr>
          <a:xfrm>
            <a:off x="6457950" y="4768097"/>
            <a:ext cx="2057400" cy="273892"/>
          </a:xfrm>
        </p:spPr>
        <p:txBody>
          <a:bodyPr/>
          <a:lstStyle/>
          <a:p>
            <a:fld id="{7D9BB5D0-35E4-459D-AEF3-FE4D7C45CC19}" type="slidenum">
              <a:rPr lang="zh-CN" altLang="en-US" smtClean="0"/>
              <a:t>‹#›</a:t>
            </a:fld>
            <a:endParaRPr lang="zh-CN" altLang="en-US"/>
          </a:p>
        </p:txBody>
      </p:sp>
      <p:pic>
        <p:nvPicPr>
          <p:cNvPr id="7" name="图片 6" descr="未命名作品 11"/>
          <p:cNvPicPr>
            <a:picLocks noChangeAspect="1"/>
          </p:cNvPicPr>
          <p:nvPr userDrawn="1"/>
        </p:nvPicPr>
        <p:blipFill>
          <a:blip r:embed="rId2"/>
          <a:stretch>
            <a:fillRect/>
          </a:stretch>
        </p:blipFill>
        <p:spPr>
          <a:xfrm>
            <a:off x="2188210" y="3684905"/>
            <a:ext cx="4767580" cy="199453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7" name="图片 6" descr="未命名作品 16"/>
          <p:cNvPicPr>
            <a:picLocks noChangeAspect="1"/>
          </p:cNvPicPr>
          <p:nvPr userDrawn="1"/>
        </p:nvPicPr>
        <p:blipFill>
          <a:blip r:embed="rId2"/>
          <a:stretch>
            <a:fillRect/>
          </a:stretch>
        </p:blipFill>
        <p:spPr>
          <a:xfrm>
            <a:off x="-15875" y="0"/>
            <a:ext cx="9164955" cy="5155565"/>
          </a:xfrm>
          <a:prstGeom prst="rect">
            <a:avLst/>
          </a:prstGeom>
        </p:spPr>
      </p:pic>
      <p:sp>
        <p:nvSpPr>
          <p:cNvPr id="4" name="日期占位符 3"/>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8" name="矩形 17"/>
          <p:cNvSpPr/>
          <p:nvPr userDrawn="1"/>
        </p:nvSpPr>
        <p:spPr>
          <a:xfrm>
            <a:off x="-15875" y="2477770"/>
            <a:ext cx="9164955" cy="1314450"/>
          </a:xfrm>
          <a:prstGeom prst="rect">
            <a:avLst/>
          </a:prstGeom>
          <a:solidFill>
            <a:schemeClr val="bg1">
              <a:alpha val="68000"/>
            </a:schemeClr>
          </a:solidFill>
          <a:ln w="63500" cmpd="sng">
            <a:noFill/>
            <a:prstDash val="solid"/>
          </a:ln>
          <a:effectLst>
            <a:outerShdw blurRad="584200" dist="203200" dir="5400000" sx="92000" sy="92000" algn="ctr"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8"/>
          <p:cNvSpPr>
            <a:spLocks noGrp="1"/>
          </p:cNvSpPr>
          <p:nvPr>
            <p:ph type="title" hasCustomPrompt="1"/>
          </p:nvPr>
        </p:nvSpPr>
        <p:spPr>
          <a:xfrm>
            <a:off x="149860" y="1303020"/>
            <a:ext cx="7886700" cy="2139950"/>
          </a:xfrm>
        </p:spPr>
        <p:txBody>
          <a:bodyPr anchor="b"/>
          <a:lstStyle>
            <a:lvl1pPr>
              <a:defRPr sz="4500" b="1">
                <a:solidFill>
                  <a:srgbClr val="06429F"/>
                </a:solidFill>
                <a:latin typeface="微软雅黑" charset="0"/>
                <a:ea typeface="微软雅黑" charset="0"/>
              </a:defRPr>
            </a:lvl1pPr>
          </a:lstStyle>
          <a:p>
            <a:endParaRPr lang="zh-CN" altLang="en-US"/>
          </a:p>
        </p:txBody>
      </p:sp>
      <p:sp>
        <p:nvSpPr>
          <p:cNvPr id="13" name="文本占位符 12"/>
          <p:cNvSpPr>
            <a:spLocks noGrp="1"/>
          </p:cNvSpPr>
          <p:nvPr>
            <p:ph type="body" idx="1"/>
          </p:nvPr>
        </p:nvSpPr>
        <p:spPr>
          <a:xfrm>
            <a:off x="253048" y="3319510"/>
            <a:ext cx="7886700" cy="1125337"/>
          </a:xfrm>
        </p:spPr>
        <p:txBody>
          <a:bodyPr/>
          <a:lstStyle>
            <a:lvl1pPr marL="0" indent="0">
              <a:buNone/>
              <a:defRPr sz="1800">
                <a:solidFill>
                  <a:srgbClr val="06429F"/>
                </a:solidFill>
                <a:latin typeface="微软雅黑" charset="0"/>
                <a:ea typeface="微软雅黑"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pic>
        <p:nvPicPr>
          <p:cNvPr id="20" name="图片 19" descr="未命名作品 12"/>
          <p:cNvPicPr>
            <a:picLocks noChangeAspect="1"/>
          </p:cNvPicPr>
          <p:nvPr userDrawn="1"/>
        </p:nvPicPr>
        <p:blipFill>
          <a:blip r:embed="rId3"/>
          <a:stretch>
            <a:fillRect/>
          </a:stretch>
        </p:blipFill>
        <p:spPr>
          <a:xfrm>
            <a:off x="628650" y="4027805"/>
            <a:ext cx="2933700" cy="740410"/>
          </a:xfrm>
          <a:prstGeom prst="rect">
            <a:avLst/>
          </a:prstGeom>
          <a:effectLst/>
        </p:spPr>
      </p:pic>
      <p:sp>
        <p:nvSpPr>
          <p:cNvPr id="3" name="ïŝlîḓé"/>
          <p:cNvSpPr/>
          <p:nvPr userDrawn="1"/>
        </p:nvSpPr>
        <p:spPr>
          <a:xfrm flipH="1">
            <a:off x="-734060" y="1176020"/>
            <a:ext cx="325882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000" b="1">
                <a:solidFill>
                  <a:schemeClr val="bg1"/>
                </a:solidFill>
                <a:latin typeface="微软雅黑" charset="0"/>
                <a:ea typeface="微软雅黑" charset="0"/>
              </a:rPr>
              <a:t>PART 2</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46" name="图片 45" descr="C2C904C34FBED7EF9F5D2C1EFC5D0F5E"/>
          <p:cNvPicPr>
            <a:picLocks noChangeAspect="1"/>
          </p:cNvPicPr>
          <p:nvPr userDrawn="1"/>
        </p:nvPicPr>
        <p:blipFill>
          <a:blip r:embed="rId2"/>
          <a:stretch>
            <a:fillRect/>
          </a:stretch>
        </p:blipFill>
        <p:spPr>
          <a:xfrm>
            <a:off x="2100580" y="3629660"/>
            <a:ext cx="4942205" cy="206819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7_标题幻灯片">
    <p:spTree>
      <p:nvGrpSpPr>
        <p:cNvPr id="1" name=""/>
        <p:cNvGrpSpPr/>
        <p:nvPr/>
      </p:nvGrpSpPr>
      <p:grpSpPr>
        <a:xfrm>
          <a:off x="0" y="0"/>
          <a:ext cx="0" cy="0"/>
          <a:chOff x="0" y="0"/>
          <a:chExt cx="0" cy="0"/>
        </a:xfrm>
      </p:grpSpPr>
      <p:pic>
        <p:nvPicPr>
          <p:cNvPr id="2" name="图片 1" descr="IMG_1543"/>
          <p:cNvPicPr>
            <a:picLocks noChangeAspect="1"/>
          </p:cNvPicPr>
          <p:nvPr userDrawn="1"/>
        </p:nvPicPr>
        <p:blipFill>
          <a:blip r:embed="rId2"/>
          <a:stretch>
            <a:fillRect/>
          </a:stretch>
        </p:blipFill>
        <p:spPr>
          <a:xfrm>
            <a:off x="-15875" y="-40005"/>
            <a:ext cx="9237980" cy="5197475"/>
          </a:xfrm>
          <a:prstGeom prst="rect">
            <a:avLst/>
          </a:prstGeom>
        </p:spPr>
      </p:pic>
      <p:sp>
        <p:nvSpPr>
          <p:cNvPr id="4" name="日期占位符 3"/>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8" name="矩形 17"/>
          <p:cNvSpPr/>
          <p:nvPr userDrawn="1"/>
        </p:nvSpPr>
        <p:spPr>
          <a:xfrm>
            <a:off x="-15875" y="2477770"/>
            <a:ext cx="9164955" cy="1314450"/>
          </a:xfrm>
          <a:prstGeom prst="rect">
            <a:avLst/>
          </a:prstGeom>
          <a:solidFill>
            <a:schemeClr val="bg1">
              <a:alpha val="68000"/>
            </a:schemeClr>
          </a:solidFill>
          <a:ln w="63500" cmpd="sng">
            <a:noFill/>
            <a:prstDash val="solid"/>
          </a:ln>
          <a:effectLst>
            <a:outerShdw blurRad="584200" dist="203200" dir="5400000" sx="92000" sy="92000" algn="ctr"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8"/>
          <p:cNvSpPr>
            <a:spLocks noGrp="1"/>
          </p:cNvSpPr>
          <p:nvPr>
            <p:ph type="title" hasCustomPrompt="1"/>
          </p:nvPr>
        </p:nvSpPr>
        <p:spPr>
          <a:xfrm>
            <a:off x="149860" y="1303020"/>
            <a:ext cx="7886700" cy="2139950"/>
          </a:xfrm>
        </p:spPr>
        <p:txBody>
          <a:bodyPr anchor="b"/>
          <a:lstStyle>
            <a:lvl1pPr>
              <a:defRPr sz="4500" b="1">
                <a:solidFill>
                  <a:srgbClr val="06429F"/>
                </a:solidFill>
                <a:latin typeface="微软雅黑" charset="0"/>
                <a:ea typeface="微软雅黑" charset="0"/>
              </a:defRPr>
            </a:lvl1pPr>
          </a:lstStyle>
          <a:p>
            <a:endParaRPr lang="zh-CN" altLang="en-US"/>
          </a:p>
        </p:txBody>
      </p:sp>
      <p:sp>
        <p:nvSpPr>
          <p:cNvPr id="13" name="文本占位符 12"/>
          <p:cNvSpPr>
            <a:spLocks noGrp="1"/>
          </p:cNvSpPr>
          <p:nvPr>
            <p:ph type="body" idx="1"/>
          </p:nvPr>
        </p:nvSpPr>
        <p:spPr>
          <a:xfrm>
            <a:off x="253048" y="3319510"/>
            <a:ext cx="7886700" cy="1125337"/>
          </a:xfrm>
        </p:spPr>
        <p:txBody>
          <a:bodyPr/>
          <a:lstStyle>
            <a:lvl1pPr marL="0" indent="0">
              <a:buNone/>
              <a:defRPr sz="1800">
                <a:solidFill>
                  <a:srgbClr val="06429F"/>
                </a:solidFill>
                <a:latin typeface="微软雅黑" charset="0"/>
                <a:ea typeface="微软雅黑"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pic>
        <p:nvPicPr>
          <p:cNvPr id="20" name="图片 19" descr="未命名作品 12"/>
          <p:cNvPicPr>
            <a:picLocks noChangeAspect="1"/>
          </p:cNvPicPr>
          <p:nvPr userDrawn="1"/>
        </p:nvPicPr>
        <p:blipFill>
          <a:blip r:embed="rId3"/>
          <a:stretch>
            <a:fillRect/>
          </a:stretch>
        </p:blipFill>
        <p:spPr>
          <a:xfrm>
            <a:off x="628650" y="4027805"/>
            <a:ext cx="2933700" cy="740410"/>
          </a:xfrm>
          <a:prstGeom prst="rect">
            <a:avLst/>
          </a:prstGeom>
          <a:effectLst/>
        </p:spPr>
      </p:pic>
      <p:sp>
        <p:nvSpPr>
          <p:cNvPr id="3" name="ïŝlîḓé"/>
          <p:cNvSpPr/>
          <p:nvPr userDrawn="1"/>
        </p:nvSpPr>
        <p:spPr>
          <a:xfrm flipH="1">
            <a:off x="-734060" y="1176020"/>
            <a:ext cx="325882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000" b="1">
                <a:solidFill>
                  <a:schemeClr val="bg1"/>
                </a:solidFill>
                <a:latin typeface="微软雅黑" charset="0"/>
                <a:ea typeface="微软雅黑" charset="0"/>
              </a:rPr>
              <a:t>PART 3</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8_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5E09AC6-71EB-4ACA-A425-B07AC2144C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日期占位符 3"/>
          <p:cNvSpPr>
            <a:spLocks noGrp="1"/>
          </p:cNvSpPr>
          <p:nvPr>
            <p:ph type="dt" sz="half" idx="10"/>
          </p:nvPr>
        </p:nvSpPr>
        <p:spPr/>
        <p:txBody>
          <a:body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8" name="矩形 17"/>
          <p:cNvSpPr/>
          <p:nvPr userDrawn="1"/>
        </p:nvSpPr>
        <p:spPr>
          <a:xfrm>
            <a:off x="-15875" y="2477770"/>
            <a:ext cx="9164955" cy="1314450"/>
          </a:xfrm>
          <a:prstGeom prst="rect">
            <a:avLst/>
          </a:prstGeom>
          <a:solidFill>
            <a:schemeClr val="bg1">
              <a:alpha val="68000"/>
            </a:schemeClr>
          </a:solidFill>
          <a:ln w="63500" cmpd="sng">
            <a:noFill/>
            <a:prstDash val="solid"/>
          </a:ln>
          <a:effectLst>
            <a:outerShdw blurRad="584200" dist="203200" dir="5400000" sx="92000" sy="92000" algn="ctr"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8"/>
          <p:cNvSpPr>
            <a:spLocks noGrp="1"/>
          </p:cNvSpPr>
          <p:nvPr>
            <p:ph type="title" hasCustomPrompt="1"/>
          </p:nvPr>
        </p:nvSpPr>
        <p:spPr>
          <a:xfrm>
            <a:off x="149860" y="1303020"/>
            <a:ext cx="7886700" cy="2139950"/>
          </a:xfrm>
        </p:spPr>
        <p:txBody>
          <a:bodyPr anchor="b"/>
          <a:lstStyle>
            <a:lvl1pPr>
              <a:defRPr sz="4500" b="1">
                <a:solidFill>
                  <a:srgbClr val="06429F"/>
                </a:solidFill>
                <a:latin typeface="微软雅黑" charset="0"/>
                <a:ea typeface="微软雅黑" charset="0"/>
              </a:defRPr>
            </a:lvl1pPr>
          </a:lstStyle>
          <a:p>
            <a:endParaRPr lang="zh-CN" altLang="en-US"/>
          </a:p>
        </p:txBody>
      </p:sp>
      <p:sp>
        <p:nvSpPr>
          <p:cNvPr id="13" name="文本占位符 12"/>
          <p:cNvSpPr>
            <a:spLocks noGrp="1"/>
          </p:cNvSpPr>
          <p:nvPr>
            <p:ph type="body" idx="1"/>
          </p:nvPr>
        </p:nvSpPr>
        <p:spPr>
          <a:xfrm>
            <a:off x="253048" y="3319510"/>
            <a:ext cx="7886700" cy="1125337"/>
          </a:xfrm>
        </p:spPr>
        <p:txBody>
          <a:bodyPr/>
          <a:lstStyle>
            <a:lvl1pPr marL="0" indent="0">
              <a:buNone/>
              <a:defRPr sz="1800">
                <a:solidFill>
                  <a:srgbClr val="06429F"/>
                </a:solidFill>
                <a:latin typeface="微软雅黑" charset="0"/>
                <a:ea typeface="微软雅黑"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pic>
        <p:nvPicPr>
          <p:cNvPr id="20" name="图片 19" descr="未命名作品 12"/>
          <p:cNvPicPr>
            <a:picLocks noChangeAspect="1"/>
          </p:cNvPicPr>
          <p:nvPr userDrawn="1"/>
        </p:nvPicPr>
        <p:blipFill>
          <a:blip r:embed="rId3"/>
          <a:stretch>
            <a:fillRect/>
          </a:stretch>
        </p:blipFill>
        <p:spPr>
          <a:xfrm>
            <a:off x="628650" y="4027805"/>
            <a:ext cx="2933700" cy="740410"/>
          </a:xfrm>
          <a:prstGeom prst="rect">
            <a:avLst/>
          </a:prstGeom>
          <a:effectLst/>
        </p:spPr>
      </p:pic>
      <p:sp>
        <p:nvSpPr>
          <p:cNvPr id="3" name="ïŝlîḓé"/>
          <p:cNvSpPr/>
          <p:nvPr userDrawn="1"/>
        </p:nvSpPr>
        <p:spPr>
          <a:xfrm flipH="1">
            <a:off x="-734060" y="1176020"/>
            <a:ext cx="325882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000" b="1">
                <a:solidFill>
                  <a:schemeClr val="bg1"/>
                </a:solidFill>
                <a:latin typeface="微软雅黑" charset="0"/>
                <a:ea typeface="微软雅黑" charset="0"/>
              </a:rPr>
              <a:t>PART 3</a:t>
            </a:r>
          </a:p>
        </p:txBody>
      </p:sp>
    </p:spTree>
    <p:extLst>
      <p:ext uri="{BB962C8B-B14F-4D97-AF65-F5344CB8AC3E}">
        <p14:creationId xmlns:p14="http://schemas.microsoft.com/office/powerpoint/2010/main" val="328066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80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458"/>
            <a:ext cx="7886700" cy="32640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t>2022/6/27</a:t>
            </a:fld>
            <a:endParaRPr lang="zh-CN" altLang="en-US"/>
          </a:p>
        </p:txBody>
      </p:sp>
      <p:sp>
        <p:nvSpPr>
          <p:cNvPr id="5"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8BBD14F-5153-4BF8-BA87-A503A1B3851B}"/>
              </a:ext>
            </a:extLst>
          </p:cNvPr>
          <p:cNvSpPr txBox="1"/>
          <p:nvPr/>
        </p:nvSpPr>
        <p:spPr>
          <a:xfrm>
            <a:off x="2160270" y="2091690"/>
            <a:ext cx="4824095" cy="645160"/>
          </a:xfrm>
          <a:prstGeom prst="rect">
            <a:avLst/>
          </a:prstGeom>
          <a:noFill/>
        </p:spPr>
        <p:txBody>
          <a:bodyPr wrap="square" rtlCol="0">
            <a:spAutoFit/>
          </a:bodyPr>
          <a:lstStyle/>
          <a:p>
            <a:pPr algn="ctr"/>
            <a:r>
              <a:rPr lang="zh-CN" altLang="en-US" sz="3600" b="1" dirty="0">
                <a:solidFill>
                  <a:srgbClr val="06429F"/>
                </a:solidFill>
                <a:latin typeface="微软雅黑" charset="0"/>
                <a:ea typeface="微软雅黑" charset="0"/>
              </a:rPr>
              <a:t>软件工程实践</a:t>
            </a:r>
          </a:p>
        </p:txBody>
      </p:sp>
      <p:sp>
        <p:nvSpPr>
          <p:cNvPr id="3" name="文本框 2">
            <a:extLst>
              <a:ext uri="{FF2B5EF4-FFF2-40B4-BE49-F238E27FC236}">
                <a16:creationId xmlns:a16="http://schemas.microsoft.com/office/drawing/2014/main" id="{F0FDB04D-382E-41A9-9998-0A3E5637D7CF}"/>
              </a:ext>
            </a:extLst>
          </p:cNvPr>
          <p:cNvSpPr txBox="1"/>
          <p:nvPr/>
        </p:nvSpPr>
        <p:spPr>
          <a:xfrm>
            <a:off x="2446020" y="2730500"/>
            <a:ext cx="4251960" cy="461665"/>
          </a:xfrm>
          <a:prstGeom prst="rect">
            <a:avLst/>
          </a:prstGeom>
          <a:noFill/>
        </p:spPr>
        <p:txBody>
          <a:bodyPr wrap="square" rtlCol="0">
            <a:spAutoFit/>
          </a:bodyPr>
          <a:lstStyle/>
          <a:p>
            <a:pPr algn="ctr"/>
            <a:r>
              <a:rPr lang="en-US" altLang="zh-CN" sz="2400" dirty="0">
                <a:solidFill>
                  <a:srgbClr val="06429F"/>
                </a:solidFill>
                <a:latin typeface="微软雅黑" charset="0"/>
                <a:ea typeface="微软雅黑" charset="0"/>
              </a:rPr>
              <a:t>sept2-2022-506bailanking</a:t>
            </a:r>
            <a:endParaRPr lang="zh-CN" altLang="en-US" sz="2400" dirty="0">
              <a:solidFill>
                <a:srgbClr val="06429F"/>
              </a:solidFill>
              <a:latin typeface="微软雅黑" charset="0"/>
              <a:ea typeface="微软雅黑" charset="0"/>
            </a:endParaRPr>
          </a:p>
        </p:txBody>
      </p:sp>
      <p:sp>
        <p:nvSpPr>
          <p:cNvPr id="4" name="文本框 3">
            <a:extLst>
              <a:ext uri="{FF2B5EF4-FFF2-40B4-BE49-F238E27FC236}">
                <a16:creationId xmlns:a16="http://schemas.microsoft.com/office/drawing/2014/main" id="{12EAB90F-310F-4CE7-B6E8-5583AF039C48}"/>
              </a:ext>
            </a:extLst>
          </p:cNvPr>
          <p:cNvSpPr txBox="1"/>
          <p:nvPr/>
        </p:nvSpPr>
        <p:spPr>
          <a:xfrm>
            <a:off x="937260" y="4030345"/>
            <a:ext cx="1259840" cy="276999"/>
          </a:xfrm>
          <a:prstGeom prst="rect">
            <a:avLst/>
          </a:prstGeom>
          <a:noFill/>
        </p:spPr>
        <p:txBody>
          <a:bodyPr wrap="square" rtlCol="0">
            <a:spAutoFit/>
          </a:bodyPr>
          <a:lstStyle/>
          <a:p>
            <a:pPr algn="ctr"/>
            <a:r>
              <a:rPr lang="zh-CN" altLang="en-US" sz="1200" b="1" dirty="0">
                <a:solidFill>
                  <a:srgbClr val="06429F"/>
                </a:solidFill>
                <a:latin typeface="微软雅黑" charset="0"/>
                <a:ea typeface="微软雅黑" charset="0"/>
                <a:cs typeface="微软雅黑" charset="0"/>
              </a:rPr>
              <a:t>汇报人：彭智毅</a:t>
            </a:r>
            <a:endParaRPr lang="en-US" altLang="zh-CN" sz="1200" b="1" dirty="0">
              <a:solidFill>
                <a:srgbClr val="06429F"/>
              </a:solidFill>
              <a:latin typeface="微软雅黑" charset="0"/>
              <a:ea typeface="微软雅黑" charset="0"/>
              <a:cs typeface="微软雅黑" charset="0"/>
            </a:endParaRPr>
          </a:p>
        </p:txBody>
      </p:sp>
      <p:sp>
        <p:nvSpPr>
          <p:cNvPr id="5" name="文本框 4">
            <a:extLst>
              <a:ext uri="{FF2B5EF4-FFF2-40B4-BE49-F238E27FC236}">
                <a16:creationId xmlns:a16="http://schemas.microsoft.com/office/drawing/2014/main" id="{60D9EFB6-E1B3-44EC-AF84-C642C6D5A03F}"/>
              </a:ext>
            </a:extLst>
          </p:cNvPr>
          <p:cNvSpPr txBox="1"/>
          <p:nvPr/>
        </p:nvSpPr>
        <p:spPr>
          <a:xfrm>
            <a:off x="2197100" y="4030345"/>
            <a:ext cx="1795145" cy="275590"/>
          </a:xfrm>
          <a:prstGeom prst="rect">
            <a:avLst/>
          </a:prstGeom>
          <a:noFill/>
        </p:spPr>
        <p:txBody>
          <a:bodyPr wrap="square" rtlCol="0">
            <a:spAutoFit/>
          </a:bodyPr>
          <a:lstStyle/>
          <a:p>
            <a:pPr algn="ctr"/>
            <a:r>
              <a:rPr lang="zh-CN" altLang="en-US" sz="1200" b="1" dirty="0">
                <a:solidFill>
                  <a:srgbClr val="06429F"/>
                </a:solidFill>
                <a:latin typeface="微软雅黑" charset="0"/>
                <a:ea typeface="微软雅黑" charset="0"/>
                <a:cs typeface="微软雅黑" charset="0"/>
              </a:rPr>
              <a:t>时间：202</a:t>
            </a:r>
            <a:r>
              <a:rPr lang="en-US" altLang="zh-CN" sz="1200" b="1" dirty="0">
                <a:solidFill>
                  <a:srgbClr val="06429F"/>
                </a:solidFill>
                <a:latin typeface="微软雅黑" charset="0"/>
                <a:ea typeface="微软雅黑" charset="0"/>
                <a:cs typeface="微软雅黑" charset="0"/>
              </a:rPr>
              <a:t>2</a:t>
            </a:r>
            <a:r>
              <a:rPr lang="zh-CN" altLang="en-US" sz="1200" b="1" dirty="0">
                <a:solidFill>
                  <a:srgbClr val="06429F"/>
                </a:solidFill>
                <a:latin typeface="微软雅黑" charset="0"/>
                <a:ea typeface="微软雅黑" charset="0"/>
                <a:cs typeface="微软雅黑" charset="0"/>
              </a:rPr>
              <a:t>年</a:t>
            </a:r>
            <a:r>
              <a:rPr lang="en-US" altLang="zh-CN" sz="1200" b="1" dirty="0">
                <a:solidFill>
                  <a:srgbClr val="06429F"/>
                </a:solidFill>
                <a:latin typeface="微软雅黑" charset="0"/>
                <a:ea typeface="微软雅黑" charset="0"/>
                <a:cs typeface="微软雅黑" charset="0"/>
              </a:rPr>
              <a:t>6</a:t>
            </a:r>
            <a:r>
              <a:rPr lang="zh-CN" altLang="en-US" sz="1200" b="1" dirty="0">
                <a:solidFill>
                  <a:srgbClr val="06429F"/>
                </a:solidFill>
                <a:latin typeface="微软雅黑" charset="0"/>
                <a:ea typeface="微软雅黑" charset="0"/>
                <a:cs typeface="微软雅黑" charset="0"/>
              </a:rPr>
              <a:t>月</a:t>
            </a:r>
            <a:r>
              <a:rPr lang="en-US" altLang="zh-CN" sz="1200" b="1" dirty="0">
                <a:solidFill>
                  <a:srgbClr val="06429F"/>
                </a:solidFill>
                <a:latin typeface="微软雅黑" charset="0"/>
                <a:ea typeface="微软雅黑" charset="0"/>
                <a:cs typeface="微软雅黑" charset="0"/>
              </a:rPr>
              <a:t>27</a:t>
            </a:r>
            <a:r>
              <a:rPr lang="zh-CN" altLang="en-US" sz="1200" b="1" dirty="0">
                <a:solidFill>
                  <a:srgbClr val="06429F"/>
                </a:solidFill>
                <a:latin typeface="微软雅黑" charset="0"/>
                <a:ea typeface="微软雅黑" charset="0"/>
                <a:cs typeface="微软雅黑" charset="0"/>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
            <a:extLst>
              <a:ext uri="{FF2B5EF4-FFF2-40B4-BE49-F238E27FC236}">
                <a16:creationId xmlns:a16="http://schemas.microsoft.com/office/drawing/2014/main" id="{EC285212-DA41-F68D-C8AE-A8B8DDCF7BDA}"/>
              </a:ext>
            </a:extLst>
          </p:cNvPr>
          <p:cNvGraphicFramePr>
            <a:graphicFrameLocks noGrp="1"/>
          </p:cNvGraphicFramePr>
          <p:nvPr>
            <p:extLst>
              <p:ext uri="{D42A27DB-BD31-4B8C-83A1-F6EECF244321}">
                <p14:modId xmlns:p14="http://schemas.microsoft.com/office/powerpoint/2010/main" val="33517899"/>
              </p:ext>
            </p:extLst>
          </p:nvPr>
        </p:nvGraphicFramePr>
        <p:xfrm>
          <a:off x="440012" y="811272"/>
          <a:ext cx="8573362" cy="2234435"/>
        </p:xfrm>
        <a:graphic>
          <a:graphicData uri="http://schemas.openxmlformats.org/drawingml/2006/table">
            <a:tbl>
              <a:tblPr firstRow="1" bandRow="1">
                <a:tableStyleId>{5C22544A-7EE6-4342-B048-85BDC9FD1C3A}</a:tableStyleId>
              </a:tblPr>
              <a:tblGrid>
                <a:gridCol w="1224766">
                  <a:extLst>
                    <a:ext uri="{9D8B030D-6E8A-4147-A177-3AD203B41FA5}">
                      <a16:colId xmlns:a16="http://schemas.microsoft.com/office/drawing/2014/main" val="1586665923"/>
                    </a:ext>
                  </a:extLst>
                </a:gridCol>
                <a:gridCol w="1224766">
                  <a:extLst>
                    <a:ext uri="{9D8B030D-6E8A-4147-A177-3AD203B41FA5}">
                      <a16:colId xmlns:a16="http://schemas.microsoft.com/office/drawing/2014/main" val="2754855569"/>
                    </a:ext>
                  </a:extLst>
                </a:gridCol>
                <a:gridCol w="1224766">
                  <a:extLst>
                    <a:ext uri="{9D8B030D-6E8A-4147-A177-3AD203B41FA5}">
                      <a16:colId xmlns:a16="http://schemas.microsoft.com/office/drawing/2014/main" val="1726073339"/>
                    </a:ext>
                  </a:extLst>
                </a:gridCol>
                <a:gridCol w="1224766">
                  <a:extLst>
                    <a:ext uri="{9D8B030D-6E8A-4147-A177-3AD203B41FA5}">
                      <a16:colId xmlns:a16="http://schemas.microsoft.com/office/drawing/2014/main" val="3226846596"/>
                    </a:ext>
                  </a:extLst>
                </a:gridCol>
                <a:gridCol w="1224766">
                  <a:extLst>
                    <a:ext uri="{9D8B030D-6E8A-4147-A177-3AD203B41FA5}">
                      <a16:colId xmlns:a16="http://schemas.microsoft.com/office/drawing/2014/main" val="292972738"/>
                    </a:ext>
                  </a:extLst>
                </a:gridCol>
                <a:gridCol w="1224766">
                  <a:extLst>
                    <a:ext uri="{9D8B030D-6E8A-4147-A177-3AD203B41FA5}">
                      <a16:colId xmlns:a16="http://schemas.microsoft.com/office/drawing/2014/main" val="2931222338"/>
                    </a:ext>
                  </a:extLst>
                </a:gridCol>
                <a:gridCol w="1224766">
                  <a:extLst>
                    <a:ext uri="{9D8B030D-6E8A-4147-A177-3AD203B41FA5}">
                      <a16:colId xmlns:a16="http://schemas.microsoft.com/office/drawing/2014/main" val="4094416099"/>
                    </a:ext>
                  </a:extLst>
                </a:gridCol>
              </a:tblGrid>
              <a:tr h="703601">
                <a:tc>
                  <a:txBody>
                    <a:bodyPr/>
                    <a:lstStyle/>
                    <a:p>
                      <a:r>
                        <a:rPr lang="zh-CN" altLang="en-US" dirty="0"/>
                        <a:t>姓名</a:t>
                      </a:r>
                      <a:r>
                        <a:rPr lang="en-US" altLang="zh-CN" dirty="0"/>
                        <a:t>\</a:t>
                      </a:r>
                      <a:r>
                        <a:rPr lang="zh-CN" altLang="en-US" dirty="0"/>
                        <a:t>任务（单位</a:t>
                      </a:r>
                      <a:r>
                        <a:rPr lang="en-US" altLang="zh-CN" dirty="0"/>
                        <a:t>:</a:t>
                      </a:r>
                      <a:r>
                        <a:rPr lang="zh-CN" altLang="en-US" dirty="0"/>
                        <a:t>个）</a:t>
                      </a:r>
                    </a:p>
                  </a:txBody>
                  <a:tcPr/>
                </a:tc>
                <a:tc>
                  <a:txBody>
                    <a:bodyPr/>
                    <a:lstStyle/>
                    <a:p>
                      <a:r>
                        <a:rPr lang="zh-CN" altLang="en-US" dirty="0"/>
                        <a:t>命令行功能</a:t>
                      </a:r>
                    </a:p>
                  </a:txBody>
                  <a:tcPr/>
                </a:tc>
                <a:tc>
                  <a:txBody>
                    <a:bodyPr/>
                    <a:lstStyle/>
                    <a:p>
                      <a:r>
                        <a:rPr lang="zh-CN" altLang="en-US" dirty="0"/>
                        <a:t>窗口图形界面</a:t>
                      </a:r>
                    </a:p>
                  </a:txBody>
                  <a:tcPr/>
                </a:tc>
                <a:tc>
                  <a:txBody>
                    <a:bodyPr/>
                    <a:lstStyle/>
                    <a:p>
                      <a:r>
                        <a:rPr lang="zh-CN" altLang="en-US" dirty="0"/>
                        <a:t>数据库功能</a:t>
                      </a:r>
                    </a:p>
                  </a:txBody>
                  <a:tcPr/>
                </a:tc>
                <a:tc>
                  <a:txBody>
                    <a:bodyPr/>
                    <a:lstStyle/>
                    <a:p>
                      <a:r>
                        <a:rPr lang="zh-CN" altLang="en-US" dirty="0"/>
                        <a:t>测试任务</a:t>
                      </a:r>
                    </a:p>
                  </a:txBody>
                  <a:tcPr/>
                </a:tc>
                <a:tc>
                  <a:txBody>
                    <a:bodyPr/>
                    <a:lstStyle/>
                    <a:p>
                      <a:r>
                        <a:rPr lang="zh-CN" altLang="en-US" dirty="0"/>
                        <a:t>后期任务输出</a:t>
                      </a:r>
                    </a:p>
                  </a:txBody>
                  <a:tcPr/>
                </a:tc>
                <a:tc>
                  <a:txBody>
                    <a:bodyPr/>
                    <a:lstStyle/>
                    <a:p>
                      <a:r>
                        <a:rPr lang="zh-CN" altLang="en-US" dirty="0"/>
                        <a:t>合计任务数目</a:t>
                      </a:r>
                    </a:p>
                  </a:txBody>
                  <a:tcPr/>
                </a:tc>
                <a:extLst>
                  <a:ext uri="{0D108BD9-81ED-4DB2-BD59-A6C34878D82A}">
                    <a16:rowId xmlns:a16="http://schemas.microsoft.com/office/drawing/2014/main" val="1598887629"/>
                  </a:ext>
                </a:extLst>
              </a:tr>
              <a:tr h="510278">
                <a:tc>
                  <a:txBody>
                    <a:bodyPr/>
                    <a:lstStyle/>
                    <a:p>
                      <a:r>
                        <a:rPr lang="zh-CN" altLang="en-US" dirty="0"/>
                        <a:t>陈庞</a:t>
                      </a:r>
                    </a:p>
                  </a:txBody>
                  <a:tcPr/>
                </a:tc>
                <a:tc>
                  <a:txBody>
                    <a:bodyPr/>
                    <a:lstStyle/>
                    <a:p>
                      <a:r>
                        <a:rPr lang="en-US" altLang="zh-CN" dirty="0"/>
                        <a:t>3</a:t>
                      </a:r>
                      <a:endParaRPr lang="zh-CN" altLang="en-US" dirty="0"/>
                    </a:p>
                  </a:txBody>
                  <a:tcPr/>
                </a:tc>
                <a:tc>
                  <a:txBody>
                    <a:bodyPr/>
                    <a:lstStyle/>
                    <a:p>
                      <a:r>
                        <a:rPr lang="en-US" altLang="zh-CN" dirty="0"/>
                        <a:t>3</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8</a:t>
                      </a:r>
                      <a:endParaRPr lang="zh-CN" altLang="en-US" dirty="0"/>
                    </a:p>
                  </a:txBody>
                  <a:tcPr/>
                </a:tc>
                <a:extLst>
                  <a:ext uri="{0D108BD9-81ED-4DB2-BD59-A6C34878D82A}">
                    <a16:rowId xmlns:a16="http://schemas.microsoft.com/office/drawing/2014/main" val="3466042758"/>
                  </a:ext>
                </a:extLst>
              </a:tr>
              <a:tr h="510278">
                <a:tc>
                  <a:txBody>
                    <a:bodyPr/>
                    <a:lstStyle/>
                    <a:p>
                      <a:r>
                        <a:rPr lang="zh-CN" altLang="en-US" dirty="0"/>
                        <a:t>杨帆</a:t>
                      </a:r>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1276815792"/>
                  </a:ext>
                </a:extLst>
              </a:tr>
              <a:tr h="510278">
                <a:tc>
                  <a:txBody>
                    <a:bodyPr/>
                    <a:lstStyle/>
                    <a:p>
                      <a:r>
                        <a:rPr lang="zh-CN" altLang="en-US" dirty="0"/>
                        <a:t>彭智毅</a:t>
                      </a:r>
                    </a:p>
                  </a:txBody>
                  <a:tcPr/>
                </a:tc>
                <a:tc>
                  <a:txBody>
                    <a:bodyPr/>
                    <a:lstStyle/>
                    <a:p>
                      <a:r>
                        <a:rPr lang="en-US" altLang="zh-CN" dirty="0"/>
                        <a:t>3</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1578169996"/>
                  </a:ext>
                </a:extLst>
              </a:tr>
            </a:tbl>
          </a:graphicData>
        </a:graphic>
      </p:graphicFrame>
    </p:spTree>
    <p:extLst>
      <p:ext uri="{BB962C8B-B14F-4D97-AF65-F5344CB8AC3E}">
        <p14:creationId xmlns:p14="http://schemas.microsoft.com/office/powerpoint/2010/main" val="68948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289FDA1-20C7-4500-832D-69FD377972DE}"/>
              </a:ext>
            </a:extLst>
          </p:cNvPr>
          <p:cNvSpPr>
            <a:spLocks noGrp="1"/>
          </p:cNvSpPr>
          <p:nvPr>
            <p:ph type="title"/>
          </p:nvPr>
        </p:nvSpPr>
        <p:spPr/>
        <p:txBody>
          <a:bodyPr/>
          <a:lstStyle/>
          <a:p>
            <a:r>
              <a:rPr lang="zh-CN" altLang="en-US" dirty="0"/>
              <a:t>软件设计</a:t>
            </a:r>
          </a:p>
        </p:txBody>
      </p:sp>
      <p:sp>
        <p:nvSpPr>
          <p:cNvPr id="4" name="ïŝlîḓé">
            <a:extLst>
              <a:ext uri="{FF2B5EF4-FFF2-40B4-BE49-F238E27FC236}">
                <a16:creationId xmlns:a16="http://schemas.microsoft.com/office/drawing/2014/main" id="{58256903-C93B-4116-9BC6-3EFA35AC6443}"/>
              </a:ext>
            </a:extLst>
          </p:cNvPr>
          <p:cNvSpPr/>
          <p:nvPr/>
        </p:nvSpPr>
        <p:spPr>
          <a:xfrm flipH="1">
            <a:off x="-734060" y="1176020"/>
            <a:ext cx="325882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000" b="1" dirty="0">
                <a:solidFill>
                  <a:schemeClr val="bg1"/>
                </a:solidFill>
                <a:latin typeface="微软雅黑" charset="0"/>
                <a:ea typeface="微软雅黑" charset="0"/>
              </a:rPr>
              <a:t>PART 2</a:t>
            </a:r>
          </a:p>
        </p:txBody>
      </p:sp>
    </p:spTree>
    <p:extLst>
      <p:ext uri="{BB962C8B-B14F-4D97-AF65-F5344CB8AC3E}">
        <p14:creationId xmlns:p14="http://schemas.microsoft.com/office/powerpoint/2010/main" val="53925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366772"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用例图</a:t>
            </a:r>
          </a:p>
        </p:txBody>
      </p:sp>
      <p:pic>
        <p:nvPicPr>
          <p:cNvPr id="6" name="图片 5">
            <a:extLst>
              <a:ext uri="{FF2B5EF4-FFF2-40B4-BE49-F238E27FC236}">
                <a16:creationId xmlns:a16="http://schemas.microsoft.com/office/drawing/2014/main" id="{1B1A1DE4-CFBF-7C23-30EE-E3A7D58AD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839" y="1036955"/>
            <a:ext cx="4801754" cy="4106545"/>
          </a:xfrm>
          <a:prstGeom prst="rect">
            <a:avLst/>
          </a:prstGeom>
          <a:ln>
            <a:solidFill>
              <a:srgbClr val="003DAB"/>
            </a:solidFill>
          </a:ln>
        </p:spPr>
      </p:pic>
    </p:spTree>
    <p:extLst>
      <p:ext uri="{BB962C8B-B14F-4D97-AF65-F5344CB8AC3E}">
        <p14:creationId xmlns:p14="http://schemas.microsoft.com/office/powerpoint/2010/main" val="26063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196084"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类图</a:t>
            </a:r>
          </a:p>
        </p:txBody>
      </p:sp>
      <p:pic>
        <p:nvPicPr>
          <p:cNvPr id="4" name="图片 3">
            <a:extLst>
              <a:ext uri="{FF2B5EF4-FFF2-40B4-BE49-F238E27FC236}">
                <a16:creationId xmlns:a16="http://schemas.microsoft.com/office/drawing/2014/main" id="{1D37DB31-3D43-3C52-A9A0-C164B6044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615" y="1036955"/>
            <a:ext cx="4498769" cy="4106545"/>
          </a:xfrm>
          <a:prstGeom prst="rect">
            <a:avLst/>
          </a:prstGeom>
          <a:ln>
            <a:solidFill>
              <a:srgbClr val="003DAB"/>
            </a:solidFill>
          </a:ln>
        </p:spPr>
      </p:pic>
    </p:spTree>
    <p:extLst>
      <p:ext uri="{BB962C8B-B14F-4D97-AF65-F5344CB8AC3E}">
        <p14:creationId xmlns:p14="http://schemas.microsoft.com/office/powerpoint/2010/main" val="2211872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C192B3-EEFE-43BB-B66C-70D9124E6005}"/>
              </a:ext>
            </a:extLst>
          </p:cNvPr>
          <p:cNvSpPr>
            <a:spLocks noGrp="1"/>
          </p:cNvSpPr>
          <p:nvPr>
            <p:ph type="title"/>
          </p:nvPr>
        </p:nvSpPr>
        <p:spPr/>
        <p:txBody>
          <a:bodyPr/>
          <a:lstStyle/>
          <a:p>
            <a:r>
              <a:rPr lang="zh-CN" altLang="en-US" dirty="0"/>
              <a:t>软件开发</a:t>
            </a:r>
          </a:p>
        </p:txBody>
      </p:sp>
      <p:sp>
        <p:nvSpPr>
          <p:cNvPr id="4" name="ïŝlîḓé">
            <a:extLst>
              <a:ext uri="{FF2B5EF4-FFF2-40B4-BE49-F238E27FC236}">
                <a16:creationId xmlns:a16="http://schemas.microsoft.com/office/drawing/2014/main" id="{58256903-C93B-4116-9BC6-3EFA35AC6443}"/>
              </a:ext>
            </a:extLst>
          </p:cNvPr>
          <p:cNvSpPr/>
          <p:nvPr/>
        </p:nvSpPr>
        <p:spPr>
          <a:xfrm flipH="1">
            <a:off x="-734060" y="1176020"/>
            <a:ext cx="325882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000" b="1" dirty="0">
                <a:solidFill>
                  <a:schemeClr val="bg1"/>
                </a:solidFill>
                <a:latin typeface="微软雅黑" charset="0"/>
                <a:ea typeface="微软雅黑" charset="0"/>
              </a:rPr>
              <a:t>PART 3</a:t>
            </a:r>
          </a:p>
        </p:txBody>
      </p:sp>
    </p:spTree>
    <p:extLst>
      <p:ext uri="{BB962C8B-B14F-4D97-AF65-F5344CB8AC3E}">
        <p14:creationId xmlns:p14="http://schemas.microsoft.com/office/powerpoint/2010/main" val="352858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708148"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文件结构</a:t>
            </a:r>
            <a:endParaRPr lang="en-US" altLang="zh-CN" sz="2000" b="1" dirty="0">
              <a:solidFill>
                <a:schemeClr val="bg1"/>
              </a:solidFill>
              <a:latin typeface="微软雅黑" charset="0"/>
              <a:ea typeface="微软雅黑" charset="0"/>
            </a:endParaRPr>
          </a:p>
        </p:txBody>
      </p:sp>
      <p:pic>
        <p:nvPicPr>
          <p:cNvPr id="5" name="图片 4">
            <a:extLst>
              <a:ext uri="{FF2B5EF4-FFF2-40B4-BE49-F238E27FC236}">
                <a16:creationId xmlns:a16="http://schemas.microsoft.com/office/drawing/2014/main" id="{32B47EB6-B6A0-B1AA-F3C6-A1C4A18C8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659" y="1316736"/>
            <a:ext cx="6268682" cy="3826764"/>
          </a:xfrm>
          <a:prstGeom prst="rect">
            <a:avLst/>
          </a:prstGeom>
        </p:spPr>
      </p:pic>
    </p:spTree>
    <p:extLst>
      <p:ext uri="{BB962C8B-B14F-4D97-AF65-F5344CB8AC3E}">
        <p14:creationId xmlns:p14="http://schemas.microsoft.com/office/powerpoint/2010/main" val="60325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FC3CD3C-41CA-42F2-14CA-872F46370AFC}"/>
              </a:ext>
            </a:extLst>
          </p:cNvPr>
          <p:cNvSpPr/>
          <p:nvPr/>
        </p:nvSpPr>
        <p:spPr>
          <a:xfrm flipH="1">
            <a:off x="-586740" y="517525"/>
            <a:ext cx="2708148"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开发思路</a:t>
            </a:r>
            <a:endParaRPr lang="en-US" altLang="zh-CN" sz="2000" b="1" dirty="0">
              <a:solidFill>
                <a:schemeClr val="bg1"/>
              </a:solidFill>
              <a:latin typeface="微软雅黑" charset="0"/>
              <a:ea typeface="微软雅黑" charset="0"/>
            </a:endParaRPr>
          </a:p>
        </p:txBody>
      </p:sp>
      <p:sp>
        <p:nvSpPr>
          <p:cNvPr id="3" name="文本框 2">
            <a:extLst>
              <a:ext uri="{FF2B5EF4-FFF2-40B4-BE49-F238E27FC236}">
                <a16:creationId xmlns:a16="http://schemas.microsoft.com/office/drawing/2014/main" id="{60467C59-B232-881A-F41E-608D3EA1EFAE}"/>
              </a:ext>
            </a:extLst>
          </p:cNvPr>
          <p:cNvSpPr txBox="1"/>
          <p:nvPr/>
        </p:nvSpPr>
        <p:spPr>
          <a:xfrm>
            <a:off x="647700" y="1363980"/>
            <a:ext cx="8267700" cy="1754326"/>
          </a:xfrm>
          <a:prstGeom prst="rect">
            <a:avLst/>
          </a:prstGeom>
          <a:noFill/>
        </p:spPr>
        <p:txBody>
          <a:bodyPr wrap="square" rtlCol="0">
            <a:spAutoFit/>
          </a:bodyPr>
          <a:lstStyle/>
          <a:p>
            <a:pPr algn="l">
              <a:buFont typeface="Arial" panose="020B0604020202020204" pitchFamily="34" charset="0"/>
              <a:buChar char="•"/>
            </a:pPr>
            <a:r>
              <a:rPr lang="en-US" altLang="zh-CN" b="0" i="0" dirty="0">
                <a:solidFill>
                  <a:srgbClr val="FF0000"/>
                </a:solidFill>
                <a:effectLst/>
                <a:latin typeface="-apple-system"/>
              </a:rPr>
              <a:t>Go</a:t>
            </a:r>
            <a:r>
              <a:rPr lang="zh-CN" altLang="en-US" b="0" i="0" dirty="0">
                <a:solidFill>
                  <a:srgbClr val="FF0000"/>
                </a:solidFill>
                <a:effectLst/>
                <a:latin typeface="-apple-system"/>
              </a:rPr>
              <a:t>命令</a:t>
            </a:r>
            <a:r>
              <a:rPr lang="zh-CN" altLang="en-US" b="0" i="0" dirty="0">
                <a:solidFill>
                  <a:srgbClr val="24292F"/>
                </a:solidFill>
                <a:effectLst/>
                <a:latin typeface="-apple-system"/>
              </a:rPr>
              <a:t>，</a:t>
            </a:r>
            <a:r>
              <a:rPr lang="en-US" altLang="zh-CN" b="0" i="0" dirty="0">
                <a:solidFill>
                  <a:srgbClr val="24292F"/>
                </a:solidFill>
                <a:effectLst/>
                <a:latin typeface="-apple-system"/>
              </a:rPr>
              <a:t>Go</a:t>
            </a:r>
            <a:r>
              <a:rPr lang="zh-CN" altLang="en-US" b="0" i="0" dirty="0">
                <a:solidFill>
                  <a:srgbClr val="24292F"/>
                </a:solidFill>
                <a:effectLst/>
                <a:latin typeface="-apple-system"/>
              </a:rPr>
              <a:t>直接调用</a:t>
            </a:r>
            <a:r>
              <a:rPr lang="en-US" altLang="zh-CN" b="0" i="0" dirty="0" err="1">
                <a:solidFill>
                  <a:srgbClr val="24292F"/>
                </a:solidFill>
                <a:effectLst/>
                <a:latin typeface="-apple-system"/>
              </a:rPr>
              <a:t>hashmap</a:t>
            </a:r>
            <a:r>
              <a:rPr lang="zh-CN" altLang="en-US" b="0" i="0" dirty="0">
                <a:solidFill>
                  <a:srgbClr val="24292F"/>
                </a:solidFill>
                <a:effectLst/>
                <a:latin typeface="-apple-system"/>
              </a:rPr>
              <a:t>来获得对应</a:t>
            </a:r>
            <a:r>
              <a:rPr lang="en-US" altLang="zh-CN" b="0" i="0" dirty="0">
                <a:solidFill>
                  <a:srgbClr val="24292F"/>
                </a:solidFill>
                <a:effectLst/>
                <a:latin typeface="-apple-system"/>
              </a:rPr>
              <a:t>Exits</a:t>
            </a:r>
            <a:r>
              <a:rPr lang="zh-CN" altLang="en-US" b="0" i="0" dirty="0">
                <a:solidFill>
                  <a:srgbClr val="24292F"/>
                </a:solidFill>
                <a:effectLst/>
                <a:latin typeface="-apple-system"/>
              </a:rPr>
              <a:t>的房间。</a:t>
            </a:r>
            <a:endParaRPr lang="en-US" altLang="zh-CN" b="0" i="0" dirty="0">
              <a:solidFill>
                <a:srgbClr val="24292F"/>
              </a:solidFill>
              <a:effectLst/>
              <a:latin typeface="-apple-system"/>
            </a:endParaRPr>
          </a:p>
          <a:p>
            <a:pPr algn="l">
              <a:buFont typeface="Arial" panose="020B0604020202020204" pitchFamily="34" charset="0"/>
              <a:buChar char="•"/>
            </a:pPr>
            <a:endParaRPr lang="zh-CN" altLang="en-US" b="0" i="0" dirty="0">
              <a:solidFill>
                <a:srgbClr val="24292F"/>
              </a:solidFill>
              <a:effectLst/>
              <a:latin typeface="-apple-system"/>
            </a:endParaRPr>
          </a:p>
          <a:p>
            <a:pPr algn="l">
              <a:buFont typeface="Arial" panose="020B0604020202020204" pitchFamily="34" charset="0"/>
              <a:buChar char="•"/>
            </a:pPr>
            <a:r>
              <a:rPr lang="en-US" altLang="zh-CN" b="0" i="0" dirty="0">
                <a:solidFill>
                  <a:srgbClr val="FF0000"/>
                </a:solidFill>
                <a:effectLst/>
                <a:latin typeface="-apple-system"/>
              </a:rPr>
              <a:t>Back</a:t>
            </a:r>
            <a:r>
              <a:rPr lang="zh-CN" altLang="en-US" b="0" i="0" dirty="0">
                <a:solidFill>
                  <a:srgbClr val="FF0000"/>
                </a:solidFill>
                <a:effectLst/>
                <a:latin typeface="-apple-system"/>
              </a:rPr>
              <a:t>命令</a:t>
            </a:r>
            <a:r>
              <a:rPr lang="zh-CN" altLang="en-US" b="0" i="0" dirty="0">
                <a:solidFill>
                  <a:srgbClr val="24292F"/>
                </a:solidFill>
                <a:effectLst/>
                <a:latin typeface="-apple-system"/>
              </a:rPr>
              <a:t>，将走过的房间放入栈中，</a:t>
            </a:r>
            <a:r>
              <a:rPr lang="en-US" altLang="zh-CN" b="0" i="0" dirty="0">
                <a:solidFill>
                  <a:srgbClr val="24292F"/>
                </a:solidFill>
                <a:effectLst/>
                <a:latin typeface="-apple-system"/>
              </a:rPr>
              <a:t>back</a:t>
            </a:r>
            <a:r>
              <a:rPr lang="zh-CN" altLang="en-US" b="0" i="0" dirty="0">
                <a:solidFill>
                  <a:srgbClr val="24292F"/>
                </a:solidFill>
                <a:effectLst/>
                <a:latin typeface="-apple-system"/>
              </a:rPr>
              <a:t>时每次弹出栈顶即可。</a:t>
            </a:r>
            <a:endParaRPr lang="en-US" altLang="zh-CN" b="0" i="0" dirty="0">
              <a:solidFill>
                <a:srgbClr val="24292F"/>
              </a:solidFill>
              <a:effectLst/>
              <a:latin typeface="-apple-system"/>
            </a:endParaRPr>
          </a:p>
          <a:p>
            <a:pPr algn="l">
              <a:buFont typeface="Arial" panose="020B0604020202020204" pitchFamily="34" charset="0"/>
              <a:buChar char="•"/>
            </a:pPr>
            <a:endParaRPr lang="zh-CN" altLang="en-US" b="0" i="0" dirty="0">
              <a:solidFill>
                <a:srgbClr val="24292F"/>
              </a:solidFill>
              <a:effectLst/>
              <a:latin typeface="-apple-system"/>
            </a:endParaRPr>
          </a:p>
          <a:p>
            <a:pPr algn="l">
              <a:buFont typeface="Arial" panose="020B0604020202020204" pitchFamily="34" charset="0"/>
              <a:buChar char="•"/>
            </a:pPr>
            <a:r>
              <a:rPr lang="zh-CN" altLang="en-US" b="0" i="0" dirty="0">
                <a:solidFill>
                  <a:srgbClr val="FF0000"/>
                </a:solidFill>
                <a:effectLst/>
                <a:latin typeface="-apple-system"/>
              </a:rPr>
              <a:t>随机传送门，</a:t>
            </a:r>
            <a:r>
              <a:rPr lang="zh-CN" altLang="en-US" b="0" i="0" dirty="0">
                <a:solidFill>
                  <a:srgbClr val="24292F"/>
                </a:solidFill>
                <a:effectLst/>
                <a:latin typeface="-apple-system"/>
              </a:rPr>
              <a:t>根据当前时间生成随机数，然后每次进入传送门的时候就根据当时产生的随机数跳转到对应的房间即可。</a:t>
            </a:r>
          </a:p>
        </p:txBody>
      </p:sp>
    </p:spTree>
    <p:extLst>
      <p:ext uri="{BB962C8B-B14F-4D97-AF65-F5344CB8AC3E}">
        <p14:creationId xmlns:p14="http://schemas.microsoft.com/office/powerpoint/2010/main" val="177389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FC3CD3C-41CA-42F2-14CA-872F46370AFC}"/>
              </a:ext>
            </a:extLst>
          </p:cNvPr>
          <p:cNvSpPr/>
          <p:nvPr/>
        </p:nvSpPr>
        <p:spPr>
          <a:xfrm flipH="1">
            <a:off x="-586740" y="517525"/>
            <a:ext cx="2708148"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开发思路</a:t>
            </a:r>
            <a:endParaRPr lang="en-US" altLang="zh-CN" sz="2000" b="1" dirty="0">
              <a:solidFill>
                <a:schemeClr val="bg1"/>
              </a:solidFill>
              <a:latin typeface="微软雅黑" charset="0"/>
              <a:ea typeface="微软雅黑" charset="0"/>
            </a:endParaRPr>
          </a:p>
        </p:txBody>
      </p:sp>
      <p:sp>
        <p:nvSpPr>
          <p:cNvPr id="4" name="文本框 3">
            <a:extLst>
              <a:ext uri="{FF2B5EF4-FFF2-40B4-BE49-F238E27FC236}">
                <a16:creationId xmlns:a16="http://schemas.microsoft.com/office/drawing/2014/main" id="{1A0640D4-6497-DFC9-5157-E8F66E5206AF}"/>
              </a:ext>
            </a:extLst>
          </p:cNvPr>
          <p:cNvSpPr txBox="1"/>
          <p:nvPr/>
        </p:nvSpPr>
        <p:spPr>
          <a:xfrm>
            <a:off x="777240" y="1280160"/>
            <a:ext cx="7482840" cy="3139321"/>
          </a:xfrm>
          <a:prstGeom prst="rect">
            <a:avLst/>
          </a:prstGeom>
          <a:noFill/>
        </p:spPr>
        <p:txBody>
          <a:bodyPr wrap="square" rtlCol="0">
            <a:spAutoFit/>
          </a:bodyPr>
          <a:lstStyle/>
          <a:p>
            <a:pPr>
              <a:buFont typeface="Arial" panose="020B0604020202020204" pitchFamily="34" charset="0"/>
              <a:buChar char="•"/>
            </a:pPr>
            <a:r>
              <a:rPr lang="en-US" altLang="zh-CN" b="0" i="0" dirty="0">
                <a:solidFill>
                  <a:srgbClr val="FF0000"/>
                </a:solidFill>
                <a:effectLst/>
                <a:latin typeface="-apple-system"/>
              </a:rPr>
              <a:t>Take</a:t>
            </a:r>
            <a:r>
              <a:rPr lang="zh-CN" altLang="en-US" b="0" i="0" dirty="0">
                <a:solidFill>
                  <a:srgbClr val="FF0000"/>
                </a:solidFill>
                <a:effectLst/>
                <a:latin typeface="-apple-system"/>
              </a:rPr>
              <a:t>命令</a:t>
            </a:r>
            <a:r>
              <a:rPr lang="zh-CN" altLang="en-US" b="0" i="0" dirty="0">
                <a:solidFill>
                  <a:srgbClr val="24292F"/>
                </a:solidFill>
                <a:effectLst/>
                <a:latin typeface="-apple-system"/>
              </a:rPr>
              <a:t>，要完成能够拿物品的功能，首先我们需要将物品抽象出</a:t>
            </a:r>
            <a:r>
              <a:rPr lang="en-US" altLang="zh-CN" b="0" i="0" dirty="0">
                <a:solidFill>
                  <a:srgbClr val="24292F"/>
                </a:solidFill>
                <a:effectLst/>
                <a:latin typeface="-apple-system"/>
              </a:rPr>
              <a:t>box</a:t>
            </a:r>
            <a:r>
              <a:rPr lang="zh-CN" altLang="en-US" b="0" i="0" dirty="0">
                <a:solidFill>
                  <a:srgbClr val="24292F"/>
                </a:solidFill>
                <a:effectLst/>
                <a:latin typeface="-apple-system"/>
              </a:rPr>
              <a:t>类，而房间的物品存放在列表中抽象出</a:t>
            </a:r>
            <a:r>
              <a:rPr lang="en-US" altLang="zh-CN" b="0" i="0" dirty="0">
                <a:solidFill>
                  <a:srgbClr val="24292F"/>
                </a:solidFill>
                <a:effectLst/>
                <a:latin typeface="-apple-system"/>
              </a:rPr>
              <a:t>goods</a:t>
            </a:r>
            <a:r>
              <a:rPr lang="zh-CN" altLang="en-US" b="0" i="0" dirty="0">
                <a:solidFill>
                  <a:srgbClr val="24292F"/>
                </a:solidFill>
                <a:effectLst/>
                <a:latin typeface="-apple-system"/>
              </a:rPr>
              <a:t>类，根据房间编号将</a:t>
            </a:r>
            <a:r>
              <a:rPr lang="en-US" altLang="zh-CN" b="0" i="0" dirty="0">
                <a:solidFill>
                  <a:srgbClr val="24292F"/>
                </a:solidFill>
                <a:effectLst/>
                <a:latin typeface="-apple-system"/>
              </a:rPr>
              <a:t>goods</a:t>
            </a:r>
            <a:r>
              <a:rPr lang="zh-CN" altLang="en-US" b="0" i="0" dirty="0">
                <a:solidFill>
                  <a:srgbClr val="24292F"/>
                </a:solidFill>
                <a:effectLst/>
                <a:latin typeface="-apple-system"/>
              </a:rPr>
              <a:t>对象依次存放在</a:t>
            </a:r>
            <a:r>
              <a:rPr lang="en-US" altLang="zh-CN" b="0" i="0" dirty="0">
                <a:solidFill>
                  <a:srgbClr val="24292F"/>
                </a:solidFill>
                <a:effectLst/>
                <a:latin typeface="-apple-system"/>
              </a:rPr>
              <a:t>Vector</a:t>
            </a:r>
            <a:r>
              <a:rPr lang="zh-CN" altLang="en-US" b="0" i="0" dirty="0">
                <a:solidFill>
                  <a:srgbClr val="24292F"/>
                </a:solidFill>
                <a:effectLst/>
                <a:latin typeface="-apple-system"/>
              </a:rPr>
              <a:t>中即可，接下来完成玩家的设计，玩家拿的东西要放在自己的背包中，设置一个玩家的</a:t>
            </a:r>
            <a:r>
              <a:rPr lang="en-US" altLang="zh-CN" b="0" i="0" dirty="0">
                <a:solidFill>
                  <a:srgbClr val="24292F"/>
                </a:solidFill>
                <a:effectLst/>
                <a:latin typeface="-apple-system"/>
              </a:rPr>
              <a:t>goods</a:t>
            </a:r>
            <a:r>
              <a:rPr lang="zh-CN" altLang="en-US" b="0" i="0" dirty="0">
                <a:solidFill>
                  <a:srgbClr val="24292F"/>
                </a:solidFill>
                <a:effectLst/>
                <a:latin typeface="-apple-system"/>
              </a:rPr>
              <a:t>表示背包即可，玩家类应有玩家的基本信息和背包的容量等操作，那么每次</a:t>
            </a:r>
            <a:r>
              <a:rPr lang="en-US" altLang="zh-CN" b="0" i="0" dirty="0">
                <a:solidFill>
                  <a:srgbClr val="24292F"/>
                </a:solidFill>
                <a:effectLst/>
                <a:latin typeface="-apple-system"/>
              </a:rPr>
              <a:t>take</a:t>
            </a:r>
            <a:r>
              <a:rPr lang="zh-CN" altLang="en-US" b="0" i="0" dirty="0">
                <a:solidFill>
                  <a:srgbClr val="24292F"/>
                </a:solidFill>
                <a:effectLst/>
                <a:latin typeface="-apple-system"/>
              </a:rPr>
              <a:t>时，将对应房间的</a:t>
            </a:r>
            <a:r>
              <a:rPr lang="en-US" altLang="zh-CN" b="0" i="0" dirty="0">
                <a:solidFill>
                  <a:srgbClr val="24292F"/>
                </a:solidFill>
                <a:effectLst/>
                <a:latin typeface="-apple-system"/>
              </a:rPr>
              <a:t>goods</a:t>
            </a:r>
            <a:r>
              <a:rPr lang="zh-CN" altLang="en-US" b="0" i="0" dirty="0">
                <a:solidFill>
                  <a:srgbClr val="24292F"/>
                </a:solidFill>
                <a:effectLst/>
                <a:latin typeface="-apple-system"/>
              </a:rPr>
              <a:t>中的</a:t>
            </a:r>
            <a:r>
              <a:rPr lang="en-US" altLang="zh-CN" b="0" i="0" dirty="0">
                <a:solidFill>
                  <a:srgbClr val="24292F"/>
                </a:solidFill>
                <a:effectLst/>
                <a:latin typeface="-apple-system"/>
              </a:rPr>
              <a:t>box</a:t>
            </a:r>
            <a:r>
              <a:rPr lang="zh-CN" altLang="en-US" b="0" i="0" dirty="0">
                <a:solidFill>
                  <a:srgbClr val="24292F"/>
                </a:solidFill>
                <a:effectLst/>
                <a:latin typeface="-apple-system"/>
              </a:rPr>
              <a:t>放入玩家的</a:t>
            </a:r>
            <a:r>
              <a:rPr lang="en-US" altLang="zh-CN" b="0" i="0" dirty="0">
                <a:solidFill>
                  <a:srgbClr val="24292F"/>
                </a:solidFill>
                <a:effectLst/>
                <a:latin typeface="-apple-system"/>
              </a:rPr>
              <a:t>goods</a:t>
            </a:r>
            <a:r>
              <a:rPr lang="zh-CN" altLang="en-US" b="0" i="0" dirty="0">
                <a:solidFill>
                  <a:srgbClr val="24292F"/>
                </a:solidFill>
                <a:effectLst/>
                <a:latin typeface="-apple-system"/>
              </a:rPr>
              <a:t>中即可，由于存在多次的增加和删除</a:t>
            </a:r>
            <a:r>
              <a:rPr lang="en-US" altLang="zh-CN" b="0" i="0" dirty="0">
                <a:solidFill>
                  <a:srgbClr val="24292F"/>
                </a:solidFill>
                <a:effectLst/>
                <a:latin typeface="-apple-system"/>
              </a:rPr>
              <a:t>(</a:t>
            </a:r>
            <a:r>
              <a:rPr lang="zh-CN" altLang="en-US" b="0" i="0" dirty="0">
                <a:solidFill>
                  <a:srgbClr val="24292F"/>
                </a:solidFill>
                <a:effectLst/>
                <a:latin typeface="-apple-system"/>
              </a:rPr>
              <a:t>拿东西和放东西</a:t>
            </a:r>
            <a:r>
              <a:rPr lang="en-US" altLang="zh-CN" b="0" i="0" dirty="0">
                <a:solidFill>
                  <a:srgbClr val="24292F"/>
                </a:solidFill>
                <a:effectLst/>
                <a:latin typeface="-apple-system"/>
              </a:rPr>
              <a:t>)</a:t>
            </a:r>
            <a:r>
              <a:rPr lang="zh-CN" altLang="en-US" b="0" i="0" dirty="0">
                <a:solidFill>
                  <a:srgbClr val="24292F"/>
                </a:solidFill>
                <a:effectLst/>
                <a:latin typeface="-apple-system"/>
              </a:rPr>
              <a:t>，故</a:t>
            </a:r>
            <a:r>
              <a:rPr lang="en-US" altLang="zh-CN" b="0" i="0" dirty="0">
                <a:solidFill>
                  <a:srgbClr val="24292F"/>
                </a:solidFill>
                <a:effectLst/>
                <a:latin typeface="-apple-system"/>
              </a:rPr>
              <a:t>goods</a:t>
            </a:r>
            <a:r>
              <a:rPr lang="zh-CN" altLang="en-US" b="0" i="0" dirty="0">
                <a:solidFill>
                  <a:srgbClr val="24292F"/>
                </a:solidFill>
                <a:effectLst/>
                <a:latin typeface="-apple-system"/>
              </a:rPr>
              <a:t>类对物品的存储采用链表实现。</a:t>
            </a:r>
            <a:endParaRPr lang="zh-CN" altLang="en-US" dirty="0"/>
          </a:p>
          <a:p>
            <a:pPr algn="l">
              <a:buFont typeface="Arial" panose="020B0604020202020204" pitchFamily="34" charset="0"/>
              <a:buChar char="•"/>
            </a:pPr>
            <a:endParaRPr lang="zh-CN" altLang="en-US" b="0" i="0" dirty="0">
              <a:solidFill>
                <a:srgbClr val="24292F"/>
              </a:solidFill>
              <a:effectLst/>
              <a:latin typeface="-apple-system"/>
            </a:endParaRPr>
          </a:p>
          <a:p>
            <a:pPr algn="l">
              <a:buFont typeface="Arial" panose="020B0604020202020204" pitchFamily="34" charset="0"/>
              <a:buChar char="•"/>
            </a:pPr>
            <a:r>
              <a:rPr lang="en-US" altLang="zh-CN" b="0" i="0" dirty="0">
                <a:solidFill>
                  <a:srgbClr val="FF0000"/>
                </a:solidFill>
                <a:effectLst/>
                <a:latin typeface="-apple-system"/>
              </a:rPr>
              <a:t>Drop</a:t>
            </a:r>
            <a:r>
              <a:rPr lang="zh-CN" altLang="en-US" b="0" i="0" dirty="0">
                <a:solidFill>
                  <a:srgbClr val="FF0000"/>
                </a:solidFill>
                <a:effectLst/>
                <a:latin typeface="-apple-system"/>
              </a:rPr>
              <a:t>命令</a:t>
            </a:r>
            <a:r>
              <a:rPr lang="zh-CN" altLang="en-US" b="0" i="0" dirty="0">
                <a:solidFill>
                  <a:srgbClr val="24292F"/>
                </a:solidFill>
                <a:effectLst/>
                <a:latin typeface="-apple-system"/>
              </a:rPr>
              <a:t>，和</a:t>
            </a:r>
            <a:r>
              <a:rPr lang="en-US" altLang="zh-CN" b="0" i="0" dirty="0">
                <a:solidFill>
                  <a:srgbClr val="24292F"/>
                </a:solidFill>
                <a:effectLst/>
                <a:latin typeface="-apple-system"/>
              </a:rPr>
              <a:t>take</a:t>
            </a:r>
            <a:r>
              <a:rPr lang="zh-CN" altLang="en-US" b="0" i="0" dirty="0">
                <a:solidFill>
                  <a:srgbClr val="24292F"/>
                </a:solidFill>
                <a:effectLst/>
                <a:latin typeface="-apple-system"/>
              </a:rPr>
              <a:t>命令实现原理相似，不同的是把玩家背包的东西放入对应房间的</a:t>
            </a:r>
            <a:r>
              <a:rPr lang="en-US" altLang="zh-CN" b="0" i="0" dirty="0">
                <a:solidFill>
                  <a:srgbClr val="24292F"/>
                </a:solidFill>
                <a:effectLst/>
                <a:latin typeface="-apple-system"/>
              </a:rPr>
              <a:t>goods</a:t>
            </a:r>
            <a:r>
              <a:rPr lang="zh-CN" altLang="en-US" b="0" i="0" dirty="0">
                <a:solidFill>
                  <a:srgbClr val="24292F"/>
                </a:solidFill>
                <a:effectLst/>
                <a:latin typeface="-apple-system"/>
              </a:rPr>
              <a:t>中。</a:t>
            </a:r>
          </a:p>
          <a:p>
            <a:endParaRPr lang="zh-CN" altLang="en-US" dirty="0"/>
          </a:p>
        </p:txBody>
      </p:sp>
    </p:spTree>
    <p:extLst>
      <p:ext uri="{BB962C8B-B14F-4D97-AF65-F5344CB8AC3E}">
        <p14:creationId xmlns:p14="http://schemas.microsoft.com/office/powerpoint/2010/main" val="298088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FC3CD3C-41CA-42F2-14CA-872F46370AFC}"/>
              </a:ext>
            </a:extLst>
          </p:cNvPr>
          <p:cNvSpPr/>
          <p:nvPr/>
        </p:nvSpPr>
        <p:spPr>
          <a:xfrm flipH="1">
            <a:off x="-586740" y="517525"/>
            <a:ext cx="2708148"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开发思路</a:t>
            </a:r>
            <a:endParaRPr lang="en-US" altLang="zh-CN" sz="2000" b="1" dirty="0">
              <a:solidFill>
                <a:schemeClr val="bg1"/>
              </a:solidFill>
              <a:latin typeface="微软雅黑" charset="0"/>
              <a:ea typeface="微软雅黑" charset="0"/>
            </a:endParaRPr>
          </a:p>
        </p:txBody>
      </p:sp>
      <p:sp>
        <p:nvSpPr>
          <p:cNvPr id="3" name="文本框 2">
            <a:extLst>
              <a:ext uri="{FF2B5EF4-FFF2-40B4-BE49-F238E27FC236}">
                <a16:creationId xmlns:a16="http://schemas.microsoft.com/office/drawing/2014/main" id="{60467C59-B232-881A-F41E-608D3EA1EFAE}"/>
              </a:ext>
            </a:extLst>
          </p:cNvPr>
          <p:cNvSpPr txBox="1"/>
          <p:nvPr/>
        </p:nvSpPr>
        <p:spPr>
          <a:xfrm>
            <a:off x="647700" y="1363980"/>
            <a:ext cx="8267700" cy="2585323"/>
          </a:xfrm>
          <a:prstGeom prst="rect">
            <a:avLst/>
          </a:prstGeom>
          <a:noFill/>
        </p:spPr>
        <p:txBody>
          <a:bodyPr wrap="square" rtlCol="0">
            <a:spAutoFit/>
          </a:bodyPr>
          <a:lstStyle/>
          <a:p>
            <a:pPr algn="l">
              <a:buFont typeface="Arial" panose="020B0604020202020204" pitchFamily="34" charset="0"/>
              <a:buChar char="•"/>
            </a:pPr>
            <a:r>
              <a:rPr lang="en-US" altLang="zh-CN" b="0" i="0" dirty="0">
                <a:solidFill>
                  <a:srgbClr val="FF0000"/>
                </a:solidFill>
                <a:effectLst/>
                <a:latin typeface="-apple-system"/>
              </a:rPr>
              <a:t>Cookie</a:t>
            </a:r>
            <a:r>
              <a:rPr lang="zh-CN" altLang="en-US" b="0" i="0" dirty="0">
                <a:solidFill>
                  <a:srgbClr val="24292F"/>
                </a:solidFill>
                <a:effectLst/>
                <a:latin typeface="-apple-system"/>
              </a:rPr>
              <a:t>，</a:t>
            </a:r>
            <a:r>
              <a:rPr lang="en-US" altLang="zh-CN" b="0" i="0" dirty="0">
                <a:solidFill>
                  <a:srgbClr val="24292F"/>
                </a:solidFill>
                <a:effectLst/>
                <a:latin typeface="-apple-system"/>
              </a:rPr>
              <a:t>cookie</a:t>
            </a:r>
            <a:r>
              <a:rPr lang="zh-CN" altLang="en-US" b="0" i="0" dirty="0">
                <a:solidFill>
                  <a:srgbClr val="24292F"/>
                </a:solidFill>
                <a:effectLst/>
                <a:latin typeface="-apple-system"/>
              </a:rPr>
              <a:t>可以抽象为一个物品，也可以作为一个特殊标识，他的重量为</a:t>
            </a:r>
            <a:r>
              <a:rPr lang="en-US" altLang="zh-CN" b="0" i="0" dirty="0">
                <a:solidFill>
                  <a:srgbClr val="24292F"/>
                </a:solidFill>
                <a:effectLst/>
                <a:latin typeface="-apple-system"/>
              </a:rPr>
              <a:t>0</a:t>
            </a:r>
            <a:r>
              <a:rPr lang="zh-CN" altLang="en-US" b="0" i="0" dirty="0">
                <a:solidFill>
                  <a:srgbClr val="24292F"/>
                </a:solidFill>
                <a:effectLst/>
                <a:latin typeface="-apple-system"/>
              </a:rPr>
              <a:t>，当玩家</a:t>
            </a:r>
            <a:r>
              <a:rPr lang="en-US" altLang="zh-CN" b="0" i="0" dirty="0">
                <a:solidFill>
                  <a:srgbClr val="24292F"/>
                </a:solidFill>
                <a:effectLst/>
                <a:latin typeface="-apple-system"/>
              </a:rPr>
              <a:t>take </a:t>
            </a:r>
            <a:r>
              <a:rPr lang="zh-CN" altLang="en-US" b="0" i="0" dirty="0">
                <a:solidFill>
                  <a:srgbClr val="24292F"/>
                </a:solidFill>
                <a:effectLst/>
                <a:latin typeface="-apple-system"/>
              </a:rPr>
              <a:t>它的时候，调用玩家类中的函数将其背</a:t>
            </a:r>
          </a:p>
          <a:p>
            <a:pPr algn="l"/>
            <a:r>
              <a:rPr lang="zh-CN" altLang="en-US" b="0" i="0" dirty="0">
                <a:solidFill>
                  <a:srgbClr val="24292F"/>
                </a:solidFill>
                <a:effectLst/>
                <a:latin typeface="-apple-system"/>
              </a:rPr>
              <a:t>包容量增大一点即可，同时</a:t>
            </a:r>
            <a:r>
              <a:rPr lang="en-US" altLang="zh-CN" b="0" i="0" dirty="0">
                <a:solidFill>
                  <a:srgbClr val="24292F"/>
                </a:solidFill>
                <a:effectLst/>
                <a:latin typeface="-apple-system"/>
              </a:rPr>
              <a:t>cookie</a:t>
            </a:r>
            <a:r>
              <a:rPr lang="zh-CN" altLang="en-US" b="0" i="0" dirty="0">
                <a:solidFill>
                  <a:srgbClr val="24292F"/>
                </a:solidFill>
                <a:effectLst/>
                <a:latin typeface="-apple-system"/>
              </a:rPr>
              <a:t>将消失。</a:t>
            </a:r>
            <a:endParaRPr lang="en-US" altLang="zh-CN" b="0" i="0" dirty="0">
              <a:solidFill>
                <a:srgbClr val="24292F"/>
              </a:solidFill>
              <a:effectLst/>
              <a:latin typeface="-apple-system"/>
            </a:endParaRPr>
          </a:p>
          <a:p>
            <a:pPr algn="l"/>
            <a:endParaRPr lang="zh-CN" altLang="en-US" b="0" i="0" dirty="0">
              <a:solidFill>
                <a:srgbClr val="24292F"/>
              </a:solidFill>
              <a:effectLst/>
              <a:latin typeface="-apple-system"/>
            </a:endParaRPr>
          </a:p>
          <a:p>
            <a:pPr algn="l">
              <a:buFont typeface="Arial" panose="020B0604020202020204" pitchFamily="34" charset="0"/>
              <a:buChar char="•"/>
            </a:pPr>
            <a:r>
              <a:rPr lang="zh-CN" altLang="en-US" b="0" i="0" dirty="0">
                <a:solidFill>
                  <a:srgbClr val="FF0000"/>
                </a:solidFill>
                <a:effectLst/>
                <a:latin typeface="-apple-system"/>
              </a:rPr>
              <a:t>数据库</a:t>
            </a:r>
            <a:r>
              <a:rPr lang="zh-CN" altLang="en-US" b="0" i="0" dirty="0">
                <a:solidFill>
                  <a:srgbClr val="24292F"/>
                </a:solidFill>
                <a:effectLst/>
                <a:latin typeface="-apple-system"/>
              </a:rPr>
              <a:t>：</a:t>
            </a:r>
          </a:p>
          <a:p>
            <a:pPr marL="742950" lvl="1" indent="-285750" algn="l">
              <a:buFont typeface="Arial" panose="020B0604020202020204" pitchFamily="34" charset="0"/>
              <a:buChar char="•"/>
            </a:pPr>
            <a:r>
              <a:rPr lang="en-US" altLang="zh-CN" b="0" i="0" dirty="0">
                <a:solidFill>
                  <a:schemeClr val="accent1">
                    <a:lumMod val="75000"/>
                  </a:schemeClr>
                </a:solidFill>
                <a:effectLst/>
                <a:latin typeface="-apple-system"/>
              </a:rPr>
              <a:t>player</a:t>
            </a:r>
            <a:r>
              <a:rPr lang="zh-CN" altLang="en-US" b="0" i="0" dirty="0">
                <a:solidFill>
                  <a:srgbClr val="24292F"/>
                </a:solidFill>
                <a:effectLst/>
                <a:latin typeface="-apple-system"/>
              </a:rPr>
              <a:t>表记录用户的</a:t>
            </a:r>
            <a:r>
              <a:rPr lang="en-US" altLang="zh-CN" b="0" i="0" dirty="0">
                <a:solidFill>
                  <a:srgbClr val="24292F"/>
                </a:solidFill>
                <a:effectLst/>
                <a:latin typeface="-apple-system"/>
              </a:rPr>
              <a:t>id</a:t>
            </a:r>
            <a:r>
              <a:rPr lang="zh-CN" altLang="en-US" b="0" i="0" dirty="0">
                <a:solidFill>
                  <a:srgbClr val="24292F"/>
                </a:solidFill>
                <a:effectLst/>
                <a:latin typeface="-apple-system"/>
              </a:rPr>
              <a:t>、</a:t>
            </a:r>
            <a:r>
              <a:rPr lang="en-US" altLang="zh-CN" b="0" i="0" dirty="0">
                <a:solidFill>
                  <a:srgbClr val="24292F"/>
                </a:solidFill>
                <a:effectLst/>
                <a:latin typeface="-apple-system"/>
              </a:rPr>
              <a:t>name</a:t>
            </a:r>
            <a:r>
              <a:rPr lang="zh-CN" altLang="en-US" b="0" i="0" dirty="0">
                <a:solidFill>
                  <a:srgbClr val="24292F"/>
                </a:solidFill>
                <a:effectLst/>
                <a:latin typeface="-apple-system"/>
              </a:rPr>
              <a:t>、所在房间、背包容量、现在重量</a:t>
            </a:r>
          </a:p>
          <a:p>
            <a:pPr marL="742950" lvl="1" indent="-285750" algn="l">
              <a:buFont typeface="Arial" panose="020B0604020202020204" pitchFamily="34" charset="0"/>
              <a:buChar char="•"/>
            </a:pPr>
            <a:r>
              <a:rPr lang="en-US" altLang="zh-CN" b="0" i="0" dirty="0">
                <a:solidFill>
                  <a:schemeClr val="accent1">
                    <a:lumMod val="75000"/>
                  </a:schemeClr>
                </a:solidFill>
                <a:effectLst/>
                <a:latin typeface="-apple-system"/>
              </a:rPr>
              <a:t>room</a:t>
            </a:r>
            <a:r>
              <a:rPr lang="zh-CN" altLang="en-US" b="0" i="0" dirty="0">
                <a:solidFill>
                  <a:srgbClr val="24292F"/>
                </a:solidFill>
                <a:effectLst/>
                <a:latin typeface="-apple-system"/>
              </a:rPr>
              <a:t>表记录房间的</a:t>
            </a:r>
            <a:r>
              <a:rPr lang="en-US" altLang="zh-CN" b="0" i="0" dirty="0">
                <a:solidFill>
                  <a:srgbClr val="24292F"/>
                </a:solidFill>
                <a:effectLst/>
                <a:latin typeface="-apple-system"/>
              </a:rPr>
              <a:t>id</a:t>
            </a:r>
            <a:r>
              <a:rPr lang="zh-CN" altLang="en-US" b="0" i="0" dirty="0">
                <a:solidFill>
                  <a:srgbClr val="24292F"/>
                </a:solidFill>
                <a:effectLst/>
                <a:latin typeface="-apple-system"/>
              </a:rPr>
              <a:t>，</a:t>
            </a:r>
            <a:r>
              <a:rPr lang="en-US" altLang="zh-CN" b="0" i="0" dirty="0">
                <a:solidFill>
                  <a:srgbClr val="24292F"/>
                </a:solidFill>
                <a:effectLst/>
                <a:latin typeface="-apple-system"/>
              </a:rPr>
              <a:t>name</a:t>
            </a:r>
            <a:r>
              <a:rPr lang="zh-CN" altLang="en-US" b="0" i="0" dirty="0">
                <a:solidFill>
                  <a:srgbClr val="24292F"/>
                </a:solidFill>
                <a:effectLst/>
                <a:latin typeface="-apple-system"/>
              </a:rPr>
              <a:t>，</a:t>
            </a:r>
            <a:r>
              <a:rPr lang="en-US" altLang="zh-CN" b="0" i="0" dirty="0">
                <a:solidFill>
                  <a:srgbClr val="24292F"/>
                </a:solidFill>
                <a:effectLst/>
                <a:latin typeface="-apple-system"/>
              </a:rPr>
              <a:t>description</a:t>
            </a:r>
            <a:r>
              <a:rPr lang="zh-CN" altLang="en-US" b="0" i="0" dirty="0">
                <a:solidFill>
                  <a:srgbClr val="24292F"/>
                </a:solidFill>
                <a:effectLst/>
                <a:latin typeface="-apple-system"/>
              </a:rPr>
              <a:t>。</a:t>
            </a:r>
          </a:p>
          <a:p>
            <a:pPr marL="742950" lvl="1" indent="-285750" algn="l">
              <a:buFont typeface="Arial" panose="020B0604020202020204" pitchFamily="34" charset="0"/>
              <a:buChar char="•"/>
            </a:pPr>
            <a:r>
              <a:rPr lang="en-US" altLang="zh-CN" b="0" i="0" dirty="0">
                <a:solidFill>
                  <a:schemeClr val="accent1">
                    <a:lumMod val="75000"/>
                  </a:schemeClr>
                </a:solidFill>
                <a:effectLst/>
                <a:latin typeface="-apple-system"/>
              </a:rPr>
              <a:t>box</a:t>
            </a:r>
            <a:r>
              <a:rPr lang="zh-CN" altLang="en-US" b="0" i="0" dirty="0">
                <a:solidFill>
                  <a:srgbClr val="24292F"/>
                </a:solidFill>
                <a:effectLst/>
                <a:latin typeface="-apple-system"/>
              </a:rPr>
              <a:t>表记录物品的</a:t>
            </a:r>
            <a:r>
              <a:rPr lang="en-US" altLang="zh-CN" b="0" i="0" dirty="0">
                <a:solidFill>
                  <a:srgbClr val="24292F"/>
                </a:solidFill>
                <a:effectLst/>
                <a:latin typeface="-apple-system"/>
              </a:rPr>
              <a:t>id</a:t>
            </a:r>
            <a:r>
              <a:rPr lang="zh-CN" altLang="en-US" b="0" i="0" dirty="0">
                <a:solidFill>
                  <a:srgbClr val="24292F"/>
                </a:solidFill>
                <a:effectLst/>
                <a:latin typeface="-apple-system"/>
              </a:rPr>
              <a:t>，</a:t>
            </a:r>
            <a:r>
              <a:rPr lang="en-US" altLang="zh-CN" b="0" i="0" dirty="0">
                <a:solidFill>
                  <a:srgbClr val="24292F"/>
                </a:solidFill>
                <a:effectLst/>
                <a:latin typeface="-apple-system"/>
              </a:rPr>
              <a:t>name</a:t>
            </a:r>
            <a:r>
              <a:rPr lang="zh-CN" altLang="en-US" b="0" i="0" dirty="0">
                <a:solidFill>
                  <a:srgbClr val="24292F"/>
                </a:solidFill>
                <a:effectLst/>
                <a:latin typeface="-apple-system"/>
              </a:rPr>
              <a:t>，</a:t>
            </a:r>
            <a:r>
              <a:rPr lang="en-US" altLang="zh-CN" b="0" i="0" dirty="0">
                <a:solidFill>
                  <a:srgbClr val="24292F"/>
                </a:solidFill>
                <a:effectLst/>
                <a:latin typeface="-apple-system"/>
              </a:rPr>
              <a:t>weight</a:t>
            </a:r>
            <a:r>
              <a:rPr lang="zh-CN" altLang="en-US" b="0" i="0" dirty="0">
                <a:solidFill>
                  <a:srgbClr val="24292F"/>
                </a:solidFill>
                <a:effectLst/>
                <a:latin typeface="-apple-system"/>
              </a:rPr>
              <a:t>、</a:t>
            </a:r>
            <a:r>
              <a:rPr lang="en-US" altLang="zh-CN" b="0" i="0" dirty="0">
                <a:solidFill>
                  <a:srgbClr val="24292F"/>
                </a:solidFill>
                <a:effectLst/>
                <a:latin typeface="-apple-system"/>
              </a:rPr>
              <a:t>description</a:t>
            </a:r>
            <a:r>
              <a:rPr lang="zh-CN" altLang="en-US" b="0" i="0" dirty="0">
                <a:solidFill>
                  <a:srgbClr val="24292F"/>
                </a:solidFill>
                <a:effectLst/>
                <a:latin typeface="-apple-system"/>
              </a:rPr>
              <a:t>，以及所在房间（必须存在于房间表中）</a:t>
            </a:r>
          </a:p>
        </p:txBody>
      </p:sp>
    </p:spTree>
    <p:extLst>
      <p:ext uri="{BB962C8B-B14F-4D97-AF65-F5344CB8AC3E}">
        <p14:creationId xmlns:p14="http://schemas.microsoft.com/office/powerpoint/2010/main" val="3310589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E6D37C-FD39-2BB0-7010-9321786E0D18}"/>
              </a:ext>
            </a:extLst>
          </p:cNvPr>
          <p:cNvSpPr txBox="1"/>
          <p:nvPr/>
        </p:nvSpPr>
        <p:spPr>
          <a:xfrm>
            <a:off x="899160" y="472440"/>
            <a:ext cx="7894320" cy="3139321"/>
          </a:xfrm>
          <a:prstGeom prst="rect">
            <a:avLst/>
          </a:prstGeom>
          <a:noFill/>
        </p:spPr>
        <p:txBody>
          <a:bodyPr wrap="square" rtlCol="0">
            <a:spAutoFit/>
          </a:bodyPr>
          <a:lstStyle/>
          <a:p>
            <a:pPr algn="l">
              <a:buFont typeface="Arial" panose="020B0604020202020204" pitchFamily="34" charset="0"/>
              <a:buChar char="•"/>
            </a:pPr>
            <a:r>
              <a:rPr lang="zh-CN" altLang="en-US" b="0" i="0" dirty="0">
                <a:solidFill>
                  <a:srgbClr val="FF0000"/>
                </a:solidFill>
                <a:effectLst/>
                <a:latin typeface="-apple-system"/>
              </a:rPr>
              <a:t>窗口界面：</a:t>
            </a:r>
          </a:p>
          <a:p>
            <a:pPr marL="742950" lvl="1" indent="-285750" algn="l">
              <a:buFont typeface="Arial" panose="020B0604020202020204" pitchFamily="34" charset="0"/>
              <a:buChar char="•"/>
            </a:pPr>
            <a:r>
              <a:rPr lang="zh-CN" altLang="en-US" b="0" i="0" dirty="0">
                <a:solidFill>
                  <a:srgbClr val="24292F"/>
                </a:solidFill>
                <a:effectLst/>
                <a:latin typeface="-apple-system"/>
              </a:rPr>
              <a:t>中间一个图片代表背景，然后将小人放置在背景中间。</a:t>
            </a:r>
          </a:p>
          <a:p>
            <a:pPr marL="742950" lvl="1" indent="-285750" algn="l">
              <a:buFont typeface="Arial" panose="020B0604020202020204" pitchFamily="34" charset="0"/>
              <a:buChar char="•"/>
            </a:pPr>
            <a:r>
              <a:rPr lang="zh-CN" altLang="en-US" b="0" i="0" dirty="0">
                <a:solidFill>
                  <a:srgbClr val="24292F"/>
                </a:solidFill>
                <a:effectLst/>
                <a:latin typeface="-apple-system"/>
              </a:rPr>
              <a:t>四周放四个按钮代表四个方向，按下即代表走向那个方向。</a:t>
            </a:r>
          </a:p>
          <a:p>
            <a:pPr marL="742950" lvl="1" indent="-285750" algn="l">
              <a:buFont typeface="Arial" panose="020B0604020202020204" pitchFamily="34" charset="0"/>
              <a:buChar char="•"/>
            </a:pPr>
            <a:r>
              <a:rPr lang="zh-CN" altLang="en-US" b="0" i="0" dirty="0">
                <a:solidFill>
                  <a:srgbClr val="24292F"/>
                </a:solidFill>
                <a:effectLst/>
                <a:latin typeface="-apple-system"/>
              </a:rPr>
              <a:t>上方放一个列表，代表房间内的物品。</a:t>
            </a:r>
          </a:p>
          <a:p>
            <a:pPr marL="742950" lvl="1" indent="-285750" algn="l">
              <a:buFont typeface="Arial" panose="020B0604020202020204" pitchFamily="34" charset="0"/>
              <a:buChar char="•"/>
            </a:pPr>
            <a:r>
              <a:rPr lang="zh-CN" altLang="en-US" b="0" i="0" dirty="0">
                <a:solidFill>
                  <a:srgbClr val="24292F"/>
                </a:solidFill>
                <a:effectLst/>
                <a:latin typeface="-apple-system"/>
              </a:rPr>
              <a:t>图片上放一个</a:t>
            </a:r>
            <a:r>
              <a:rPr lang="en-US" altLang="zh-CN" b="0" i="0" dirty="0" err="1">
                <a:solidFill>
                  <a:srgbClr val="24292F"/>
                </a:solidFill>
                <a:effectLst/>
                <a:latin typeface="-apple-system"/>
              </a:rPr>
              <a:t>jTabel</a:t>
            </a:r>
            <a:r>
              <a:rPr lang="zh-CN" altLang="en-US" b="0" i="0" dirty="0">
                <a:solidFill>
                  <a:srgbClr val="24292F"/>
                </a:solidFill>
                <a:effectLst/>
                <a:latin typeface="-apple-system"/>
              </a:rPr>
              <a:t>用来给出游戏的信息。</a:t>
            </a:r>
          </a:p>
          <a:p>
            <a:pPr marL="742950" lvl="1" indent="-285750" algn="l">
              <a:buFont typeface="Arial" panose="020B0604020202020204" pitchFamily="34" charset="0"/>
              <a:buChar char="•"/>
            </a:pPr>
            <a:r>
              <a:rPr lang="zh-CN" altLang="en-US" b="0" i="0" dirty="0">
                <a:solidFill>
                  <a:srgbClr val="24292F"/>
                </a:solidFill>
                <a:effectLst/>
                <a:latin typeface="-apple-system"/>
              </a:rPr>
              <a:t>左上角加入</a:t>
            </a:r>
            <a:r>
              <a:rPr lang="en-US" altLang="zh-CN" b="0" i="0" dirty="0">
                <a:solidFill>
                  <a:srgbClr val="24292F"/>
                </a:solidFill>
                <a:effectLst/>
                <a:latin typeface="-apple-system"/>
              </a:rPr>
              <a:t>help</a:t>
            </a:r>
            <a:r>
              <a:rPr lang="zh-CN" altLang="en-US" b="0" i="0" dirty="0">
                <a:solidFill>
                  <a:srgbClr val="24292F"/>
                </a:solidFill>
                <a:effectLst/>
                <a:latin typeface="-apple-system"/>
              </a:rPr>
              <a:t>和</a:t>
            </a:r>
            <a:r>
              <a:rPr lang="en-US" altLang="zh-CN" b="0" i="0" dirty="0">
                <a:solidFill>
                  <a:srgbClr val="24292F"/>
                </a:solidFill>
                <a:effectLst/>
                <a:latin typeface="-apple-system"/>
              </a:rPr>
              <a:t>about</a:t>
            </a:r>
          </a:p>
          <a:p>
            <a:pPr marL="742950" lvl="1" indent="-285750" algn="l">
              <a:buFont typeface="Arial" panose="020B0604020202020204" pitchFamily="34" charset="0"/>
              <a:buChar char="•"/>
            </a:pPr>
            <a:r>
              <a:rPr lang="zh-CN" altLang="en-US" b="0" i="0" dirty="0">
                <a:solidFill>
                  <a:srgbClr val="24292F"/>
                </a:solidFill>
                <a:effectLst/>
                <a:latin typeface="-apple-system"/>
              </a:rPr>
              <a:t>右上角加入</a:t>
            </a:r>
            <a:r>
              <a:rPr lang="en-US" altLang="zh-CN" b="0" i="0" dirty="0">
                <a:solidFill>
                  <a:srgbClr val="24292F"/>
                </a:solidFill>
                <a:effectLst/>
                <a:latin typeface="-apple-system"/>
              </a:rPr>
              <a:t>back</a:t>
            </a:r>
            <a:r>
              <a:rPr lang="zh-CN" altLang="en-US" b="0" i="0" dirty="0">
                <a:solidFill>
                  <a:srgbClr val="24292F"/>
                </a:solidFill>
                <a:effectLst/>
                <a:latin typeface="-apple-system"/>
              </a:rPr>
              <a:t>按钮，按下就回退一个房间</a:t>
            </a:r>
          </a:p>
          <a:p>
            <a:pPr marL="742950" lvl="1" indent="-285750" algn="l">
              <a:buFont typeface="Arial" panose="020B0604020202020204" pitchFamily="34" charset="0"/>
              <a:buChar char="•"/>
            </a:pPr>
            <a:r>
              <a:rPr lang="zh-CN" altLang="en-US" b="0" i="0" dirty="0">
                <a:solidFill>
                  <a:srgbClr val="24292F"/>
                </a:solidFill>
                <a:effectLst/>
                <a:latin typeface="-apple-system"/>
              </a:rPr>
              <a:t>加入</a:t>
            </a:r>
            <a:r>
              <a:rPr lang="en-US" altLang="zh-CN" b="0" i="0" dirty="0">
                <a:solidFill>
                  <a:srgbClr val="24292F"/>
                </a:solidFill>
                <a:effectLst/>
                <a:latin typeface="-apple-system"/>
              </a:rPr>
              <a:t>save</a:t>
            </a:r>
            <a:r>
              <a:rPr lang="zh-CN" altLang="en-US" b="0" i="0" dirty="0">
                <a:solidFill>
                  <a:srgbClr val="24292F"/>
                </a:solidFill>
                <a:effectLst/>
                <a:latin typeface="-apple-system"/>
              </a:rPr>
              <a:t>按钮，实现保存功能，存在数据库中。</a:t>
            </a:r>
          </a:p>
          <a:p>
            <a:pPr marL="742950" lvl="1" indent="-285750" algn="l">
              <a:buFont typeface="Arial" panose="020B0604020202020204" pitchFamily="34" charset="0"/>
              <a:buChar char="•"/>
            </a:pPr>
            <a:r>
              <a:rPr lang="zh-CN" altLang="en-US" b="0" i="0" dirty="0">
                <a:solidFill>
                  <a:srgbClr val="24292F"/>
                </a:solidFill>
                <a:effectLst/>
                <a:latin typeface="-apple-system"/>
              </a:rPr>
              <a:t>最左边加入</a:t>
            </a:r>
            <a:r>
              <a:rPr lang="en-US" altLang="zh-CN" b="0" i="0" dirty="0">
                <a:solidFill>
                  <a:srgbClr val="24292F"/>
                </a:solidFill>
                <a:effectLst/>
                <a:latin typeface="-apple-system"/>
              </a:rPr>
              <a:t>switch</a:t>
            </a:r>
            <a:r>
              <a:rPr lang="zh-CN" altLang="en-US" b="0" i="0" dirty="0">
                <a:solidFill>
                  <a:srgbClr val="24292F"/>
                </a:solidFill>
                <a:effectLst/>
                <a:latin typeface="-apple-system"/>
              </a:rPr>
              <a:t>，切换房间和背包的视图。</a:t>
            </a:r>
          </a:p>
          <a:p>
            <a:pPr marL="742950" lvl="1" indent="-285750" algn="l">
              <a:buFont typeface="Arial" panose="020B0604020202020204" pitchFamily="34" charset="0"/>
              <a:buChar char="•"/>
            </a:pPr>
            <a:r>
              <a:rPr lang="zh-CN" altLang="en-US" b="0" i="0" dirty="0">
                <a:solidFill>
                  <a:srgbClr val="24292F"/>
                </a:solidFill>
                <a:effectLst/>
                <a:latin typeface="-apple-system"/>
              </a:rPr>
              <a:t>最右边加入</a:t>
            </a:r>
            <a:r>
              <a:rPr lang="en-US" altLang="zh-CN" b="0" i="0" dirty="0">
                <a:solidFill>
                  <a:srgbClr val="24292F"/>
                </a:solidFill>
                <a:effectLst/>
                <a:latin typeface="-apple-system"/>
              </a:rPr>
              <a:t>take</a:t>
            </a:r>
            <a:r>
              <a:rPr lang="zh-CN" altLang="en-US" b="0" i="0" dirty="0">
                <a:solidFill>
                  <a:srgbClr val="24292F"/>
                </a:solidFill>
                <a:effectLst/>
                <a:latin typeface="-apple-system"/>
              </a:rPr>
              <a:t>，当切换到背包时变为</a:t>
            </a:r>
            <a:r>
              <a:rPr lang="en-US" altLang="zh-CN" b="0" i="0" dirty="0">
                <a:solidFill>
                  <a:srgbClr val="24292F"/>
                </a:solidFill>
                <a:effectLst/>
                <a:latin typeface="-apple-system"/>
              </a:rPr>
              <a:t>drop</a:t>
            </a:r>
          </a:p>
          <a:p>
            <a:endParaRPr lang="zh-CN" altLang="en-US" dirty="0"/>
          </a:p>
        </p:txBody>
      </p:sp>
    </p:spTree>
    <p:extLst>
      <p:ext uri="{BB962C8B-B14F-4D97-AF65-F5344CB8AC3E}">
        <p14:creationId xmlns:p14="http://schemas.microsoft.com/office/powerpoint/2010/main" val="27404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C49067-37A6-4E83-AEA4-490ED89F096A}"/>
              </a:ext>
            </a:extLst>
          </p:cNvPr>
          <p:cNvSpPr txBox="1"/>
          <p:nvPr/>
        </p:nvSpPr>
        <p:spPr>
          <a:xfrm>
            <a:off x="2134870" y="1512570"/>
            <a:ext cx="1097280" cy="398780"/>
          </a:xfrm>
          <a:prstGeom prst="rect">
            <a:avLst/>
          </a:prstGeom>
          <a:noFill/>
        </p:spPr>
        <p:txBody>
          <a:bodyPr wrap="square" rtlCol="0">
            <a:spAutoFit/>
          </a:bodyPr>
          <a:lstStyle/>
          <a:p>
            <a:r>
              <a:rPr lang="en-US" altLang="zh-CN" sz="2000" b="1" dirty="0">
                <a:solidFill>
                  <a:srgbClr val="F7F7F7"/>
                </a:solidFill>
                <a:latin typeface="微软雅黑" charset="0"/>
                <a:ea typeface="微软雅黑" charset="0"/>
              </a:rPr>
              <a:t>PART 1</a:t>
            </a:r>
          </a:p>
        </p:txBody>
      </p:sp>
      <p:sp>
        <p:nvSpPr>
          <p:cNvPr id="3" name="内容占位符 2">
            <a:extLst>
              <a:ext uri="{FF2B5EF4-FFF2-40B4-BE49-F238E27FC236}">
                <a16:creationId xmlns:a16="http://schemas.microsoft.com/office/drawing/2014/main" id="{982D89C7-70D5-4FE6-B1DA-1834F6EA0229}"/>
              </a:ext>
            </a:extLst>
          </p:cNvPr>
          <p:cNvSpPr>
            <a:spLocks noGrp="1"/>
          </p:cNvSpPr>
          <p:nvPr>
            <p:ph sz="quarter" idx="13"/>
          </p:nvPr>
        </p:nvSpPr>
        <p:spPr/>
        <p:txBody>
          <a:bodyPr>
            <a:normAutofit lnSpcReduction="10000"/>
          </a:bodyPr>
          <a:lstStyle/>
          <a:p>
            <a:r>
              <a:rPr lang="zh-CN" altLang="en-US" dirty="0"/>
              <a:t>开发计划</a:t>
            </a:r>
          </a:p>
        </p:txBody>
      </p:sp>
      <p:sp>
        <p:nvSpPr>
          <p:cNvPr id="4" name="内容占位符 3">
            <a:extLst>
              <a:ext uri="{FF2B5EF4-FFF2-40B4-BE49-F238E27FC236}">
                <a16:creationId xmlns:a16="http://schemas.microsoft.com/office/drawing/2014/main" id="{060B6ED9-4168-4E53-AF09-A3493531BCFC}"/>
              </a:ext>
            </a:extLst>
          </p:cNvPr>
          <p:cNvSpPr>
            <a:spLocks noGrp="1"/>
          </p:cNvSpPr>
          <p:nvPr>
            <p:ph sz="quarter" idx="14"/>
          </p:nvPr>
        </p:nvSpPr>
        <p:spPr/>
        <p:txBody>
          <a:bodyPr>
            <a:normAutofit lnSpcReduction="10000"/>
          </a:bodyPr>
          <a:lstStyle/>
          <a:p>
            <a:r>
              <a:rPr lang="zh-CN" altLang="en-US" dirty="0"/>
              <a:t>软件设计</a:t>
            </a:r>
          </a:p>
        </p:txBody>
      </p:sp>
      <p:sp>
        <p:nvSpPr>
          <p:cNvPr id="5" name="内容占位符 4">
            <a:extLst>
              <a:ext uri="{FF2B5EF4-FFF2-40B4-BE49-F238E27FC236}">
                <a16:creationId xmlns:a16="http://schemas.microsoft.com/office/drawing/2014/main" id="{94F90422-621C-49A1-9E5F-B9D2FDA1C17C}"/>
              </a:ext>
            </a:extLst>
          </p:cNvPr>
          <p:cNvSpPr>
            <a:spLocks noGrp="1"/>
          </p:cNvSpPr>
          <p:nvPr>
            <p:ph sz="quarter" idx="15"/>
          </p:nvPr>
        </p:nvSpPr>
        <p:spPr/>
        <p:txBody>
          <a:bodyPr>
            <a:normAutofit lnSpcReduction="10000"/>
          </a:bodyPr>
          <a:lstStyle/>
          <a:p>
            <a:r>
              <a:rPr lang="zh-CN" altLang="en-US" dirty="0"/>
              <a:t>软件开发</a:t>
            </a:r>
          </a:p>
        </p:txBody>
      </p:sp>
      <p:sp>
        <p:nvSpPr>
          <p:cNvPr id="6" name="内容占位符 5">
            <a:extLst>
              <a:ext uri="{FF2B5EF4-FFF2-40B4-BE49-F238E27FC236}">
                <a16:creationId xmlns:a16="http://schemas.microsoft.com/office/drawing/2014/main" id="{88318E25-22F3-42FC-8447-8C2740589F06}"/>
              </a:ext>
            </a:extLst>
          </p:cNvPr>
          <p:cNvSpPr>
            <a:spLocks noGrp="1"/>
          </p:cNvSpPr>
          <p:nvPr>
            <p:ph sz="quarter" idx="16"/>
          </p:nvPr>
        </p:nvSpPr>
        <p:spPr/>
        <p:txBody>
          <a:bodyPr>
            <a:normAutofit/>
          </a:bodyPr>
          <a:lstStyle/>
          <a:p>
            <a:r>
              <a:rPr lang="zh-CN" altLang="en-US" dirty="0"/>
              <a:t>测试计划</a:t>
            </a:r>
            <a:endParaRPr lang="en-US" altLang="zh-CN" dirty="0"/>
          </a:p>
          <a:p>
            <a:endParaRPr lang="zh-CN" altLang="en-US" dirty="0"/>
          </a:p>
        </p:txBody>
      </p:sp>
      <p:sp>
        <p:nvSpPr>
          <p:cNvPr id="7" name="文本框 6">
            <a:extLst>
              <a:ext uri="{FF2B5EF4-FFF2-40B4-BE49-F238E27FC236}">
                <a16:creationId xmlns:a16="http://schemas.microsoft.com/office/drawing/2014/main" id="{46673091-FBB9-4C41-A9D1-EFE216FE507A}"/>
              </a:ext>
            </a:extLst>
          </p:cNvPr>
          <p:cNvSpPr txBox="1"/>
          <p:nvPr/>
        </p:nvSpPr>
        <p:spPr>
          <a:xfrm>
            <a:off x="3814369" y="1512570"/>
            <a:ext cx="1097280" cy="398780"/>
          </a:xfrm>
          <a:prstGeom prst="rect">
            <a:avLst/>
          </a:prstGeom>
          <a:noFill/>
        </p:spPr>
        <p:txBody>
          <a:bodyPr wrap="square" rtlCol="0">
            <a:spAutoFit/>
          </a:bodyPr>
          <a:lstStyle/>
          <a:p>
            <a:r>
              <a:rPr lang="en-US" altLang="zh-CN" sz="2000" b="1" dirty="0">
                <a:solidFill>
                  <a:srgbClr val="F7F7F7"/>
                </a:solidFill>
                <a:latin typeface="微软雅黑" charset="0"/>
                <a:ea typeface="微软雅黑" charset="0"/>
              </a:rPr>
              <a:t>PART 2</a:t>
            </a:r>
          </a:p>
        </p:txBody>
      </p:sp>
      <p:sp>
        <p:nvSpPr>
          <p:cNvPr id="8" name="文本框 7">
            <a:extLst>
              <a:ext uri="{FF2B5EF4-FFF2-40B4-BE49-F238E27FC236}">
                <a16:creationId xmlns:a16="http://schemas.microsoft.com/office/drawing/2014/main" id="{E7F3869D-7D27-4D3B-A56F-417BE555AC72}"/>
              </a:ext>
            </a:extLst>
          </p:cNvPr>
          <p:cNvSpPr txBox="1"/>
          <p:nvPr/>
        </p:nvSpPr>
        <p:spPr>
          <a:xfrm>
            <a:off x="5493869" y="1512570"/>
            <a:ext cx="1097280" cy="398780"/>
          </a:xfrm>
          <a:prstGeom prst="rect">
            <a:avLst/>
          </a:prstGeom>
          <a:noFill/>
        </p:spPr>
        <p:txBody>
          <a:bodyPr wrap="square" rtlCol="0">
            <a:spAutoFit/>
          </a:bodyPr>
          <a:lstStyle/>
          <a:p>
            <a:r>
              <a:rPr lang="en-US" altLang="zh-CN" sz="2000" b="1" dirty="0">
                <a:solidFill>
                  <a:srgbClr val="F7F7F7"/>
                </a:solidFill>
                <a:latin typeface="微软雅黑" charset="0"/>
                <a:ea typeface="微软雅黑" charset="0"/>
              </a:rPr>
              <a:t>PART 3</a:t>
            </a:r>
          </a:p>
        </p:txBody>
      </p:sp>
      <p:sp>
        <p:nvSpPr>
          <p:cNvPr id="9" name="文本框 8">
            <a:extLst>
              <a:ext uri="{FF2B5EF4-FFF2-40B4-BE49-F238E27FC236}">
                <a16:creationId xmlns:a16="http://schemas.microsoft.com/office/drawing/2014/main" id="{50322F0D-FCD0-4BBC-BBEF-38B11204F440}"/>
              </a:ext>
            </a:extLst>
          </p:cNvPr>
          <p:cNvSpPr txBox="1"/>
          <p:nvPr/>
        </p:nvSpPr>
        <p:spPr>
          <a:xfrm>
            <a:off x="7173370" y="1512570"/>
            <a:ext cx="1097280" cy="398780"/>
          </a:xfrm>
          <a:prstGeom prst="rect">
            <a:avLst/>
          </a:prstGeom>
          <a:noFill/>
        </p:spPr>
        <p:txBody>
          <a:bodyPr wrap="square" rtlCol="0">
            <a:spAutoFit/>
          </a:bodyPr>
          <a:lstStyle/>
          <a:p>
            <a:r>
              <a:rPr lang="en-US" altLang="zh-CN" sz="2000" b="1" dirty="0">
                <a:solidFill>
                  <a:srgbClr val="F7F7F7"/>
                </a:solidFill>
                <a:latin typeface="微软雅黑" charset="0"/>
                <a:ea typeface="微软雅黑" charset="0"/>
              </a:rPr>
              <a:t>PART 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65938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文件结构</a:t>
            </a:r>
            <a:endParaRPr lang="en-US" altLang="zh-CN" sz="2000" b="1" dirty="0">
              <a:solidFill>
                <a:schemeClr val="bg1"/>
              </a:solidFill>
              <a:latin typeface="微软雅黑" charset="0"/>
              <a:ea typeface="微软雅黑" charset="0"/>
            </a:endParaRPr>
          </a:p>
        </p:txBody>
      </p:sp>
      <p:pic>
        <p:nvPicPr>
          <p:cNvPr id="4" name="图片 3">
            <a:extLst>
              <a:ext uri="{FF2B5EF4-FFF2-40B4-BE49-F238E27FC236}">
                <a16:creationId xmlns:a16="http://schemas.microsoft.com/office/drawing/2014/main" id="{8D0AA3DF-29CF-215B-1AFF-7780A336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804" y="1243584"/>
            <a:ext cx="8038391" cy="3899916"/>
          </a:xfrm>
          <a:prstGeom prst="rect">
            <a:avLst/>
          </a:prstGeom>
        </p:spPr>
      </p:pic>
    </p:spTree>
    <p:extLst>
      <p:ext uri="{BB962C8B-B14F-4D97-AF65-F5344CB8AC3E}">
        <p14:creationId xmlns:p14="http://schemas.microsoft.com/office/powerpoint/2010/main" val="2853962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1" y="517525"/>
            <a:ext cx="3854197"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源代码文件命名规范</a:t>
            </a:r>
            <a:endParaRPr lang="en-US" altLang="zh-CN" sz="2000" b="1" dirty="0">
              <a:solidFill>
                <a:schemeClr val="bg1"/>
              </a:solidFill>
              <a:latin typeface="微软雅黑" charset="0"/>
              <a:ea typeface="微软雅黑" charset="0"/>
            </a:endParaRPr>
          </a:p>
        </p:txBody>
      </p:sp>
      <p:sp>
        <p:nvSpPr>
          <p:cNvPr id="6" name="文本框 5">
            <a:extLst>
              <a:ext uri="{FF2B5EF4-FFF2-40B4-BE49-F238E27FC236}">
                <a16:creationId xmlns:a16="http://schemas.microsoft.com/office/drawing/2014/main" id="{C1F5602F-444B-2BB3-BDD1-3DF73BBC9D66}"/>
              </a:ext>
            </a:extLst>
          </p:cNvPr>
          <p:cNvSpPr txBox="1"/>
          <p:nvPr/>
        </p:nvSpPr>
        <p:spPr>
          <a:xfrm>
            <a:off x="1184148" y="1640726"/>
            <a:ext cx="6775704" cy="1862048"/>
          </a:xfrm>
          <a:prstGeom prst="rect">
            <a:avLst/>
          </a:prstGeom>
          <a:noFill/>
        </p:spPr>
        <p:txBody>
          <a:bodyPr wrap="square">
            <a:spAutoFit/>
          </a:bodyPr>
          <a:lstStyle/>
          <a:p>
            <a:r>
              <a:rPr lang="zh-CN" altLang="en-US" sz="2300" dirty="0">
                <a:latin typeface="微软雅黑" panose="020B0503020204020204" pitchFamily="34" charset="-122"/>
                <a:ea typeface="微软雅黑" panose="020B0503020204020204" pitchFamily="34" charset="-122"/>
              </a:rPr>
              <a:t>源代码文件：</a:t>
            </a:r>
            <a:endParaRPr lang="en-US" altLang="zh-CN" sz="2300" dirty="0">
              <a:latin typeface="微软雅黑" panose="020B0503020204020204" pitchFamily="34" charset="-122"/>
              <a:ea typeface="微软雅黑" panose="020B0503020204020204" pitchFamily="34" charset="-122"/>
            </a:endParaRPr>
          </a:p>
          <a:p>
            <a:pPr indent="457200"/>
            <a:r>
              <a:rPr lang="zh-CN" altLang="en-US" sz="2300" dirty="0">
                <a:latin typeface="微软雅黑" panose="020B0503020204020204" pitchFamily="34" charset="-122"/>
                <a:ea typeface="微软雅黑" panose="020B0503020204020204" pitchFamily="34" charset="-122"/>
              </a:rPr>
              <a:t>规范</a:t>
            </a:r>
            <a:r>
              <a:rPr lang="en-US" altLang="zh-CN" sz="2300" dirty="0">
                <a:latin typeface="微软雅黑" panose="020B0503020204020204" pitchFamily="34" charset="-122"/>
                <a:ea typeface="微软雅黑" panose="020B0503020204020204" pitchFamily="34" charset="-122"/>
              </a:rPr>
              <a:t>1</a:t>
            </a:r>
            <a:r>
              <a:rPr lang="zh-CN" altLang="en-US" sz="2300" dirty="0">
                <a:latin typeface="微软雅黑" panose="020B0503020204020204" pitchFamily="34" charset="-122"/>
                <a:ea typeface="微软雅黑" panose="020B0503020204020204" pitchFamily="34" charset="-122"/>
              </a:rPr>
              <a:t>：要从名字体现出代码的“功能”</a:t>
            </a:r>
            <a:endParaRPr lang="en-US" altLang="zh-CN" sz="2300" dirty="0">
              <a:latin typeface="微软雅黑" panose="020B0503020204020204" pitchFamily="34" charset="-122"/>
              <a:ea typeface="微软雅黑" panose="020B0503020204020204" pitchFamily="34" charset="-122"/>
            </a:endParaRPr>
          </a:p>
          <a:p>
            <a:pPr indent="457200"/>
            <a:r>
              <a:rPr lang="zh-CN" altLang="en-US" sz="2300" dirty="0">
                <a:latin typeface="微软雅黑" panose="020B0503020204020204" pitchFamily="34" charset="-122"/>
                <a:ea typeface="微软雅黑" panose="020B0503020204020204" pitchFamily="34" charset="-122"/>
              </a:rPr>
              <a:t>规范</a:t>
            </a:r>
            <a:r>
              <a:rPr lang="en-US" altLang="zh-CN" sz="2300" dirty="0">
                <a:latin typeface="微软雅黑" panose="020B0503020204020204" pitchFamily="34" charset="-122"/>
                <a:ea typeface="微软雅黑" panose="020B0503020204020204" pitchFamily="34" charset="-122"/>
              </a:rPr>
              <a:t>2</a:t>
            </a:r>
            <a:r>
              <a:rPr lang="zh-CN" altLang="en-US" sz="2300" dirty="0">
                <a:latin typeface="微软雅黑" panose="020B0503020204020204" pitchFamily="34" charset="-122"/>
                <a:ea typeface="微软雅黑" panose="020B0503020204020204" pitchFamily="34" charset="-122"/>
              </a:rPr>
              <a:t>：不要用缩写</a:t>
            </a:r>
            <a:endParaRPr lang="en-US" altLang="zh-CN" sz="2300" dirty="0">
              <a:latin typeface="微软雅黑" panose="020B0503020204020204" pitchFamily="34" charset="-122"/>
              <a:ea typeface="微软雅黑" panose="020B0503020204020204" pitchFamily="34" charset="-122"/>
            </a:endParaRPr>
          </a:p>
          <a:p>
            <a:pPr indent="457200"/>
            <a:r>
              <a:rPr lang="zh-CN" altLang="en-US" sz="2300" dirty="0">
                <a:latin typeface="微软雅黑" panose="020B0503020204020204" pitchFamily="34" charset="-122"/>
                <a:ea typeface="微软雅黑" panose="020B0503020204020204" pitchFamily="34" charset="-122"/>
              </a:rPr>
              <a:t>规范</a:t>
            </a:r>
            <a:r>
              <a:rPr lang="en-US" altLang="zh-CN" sz="2300" dirty="0">
                <a:latin typeface="微软雅黑" panose="020B0503020204020204" pitchFamily="34" charset="-122"/>
                <a:ea typeface="微软雅黑" panose="020B0503020204020204" pitchFamily="34" charset="-122"/>
              </a:rPr>
              <a:t>3</a:t>
            </a:r>
            <a:r>
              <a:rPr lang="zh-CN" altLang="en-US" sz="2300" dirty="0">
                <a:latin typeface="微软雅黑" panose="020B0503020204020204" pitchFamily="34" charset="-122"/>
                <a:ea typeface="微软雅黑" panose="020B0503020204020204" pitchFamily="34" charset="-122"/>
              </a:rPr>
              <a:t>：不要全用大写字母</a:t>
            </a:r>
            <a:endParaRPr lang="en-US" altLang="zh-CN" sz="2300" dirty="0">
              <a:latin typeface="微软雅黑" panose="020B0503020204020204" pitchFamily="34" charset="-122"/>
              <a:ea typeface="微软雅黑" panose="020B0503020204020204" pitchFamily="34" charset="-122"/>
            </a:endParaRPr>
          </a:p>
          <a:p>
            <a:pPr indent="457200"/>
            <a:r>
              <a:rPr lang="zh-CN" altLang="en-US" sz="2300" dirty="0">
                <a:latin typeface="微软雅黑" panose="020B0503020204020204" pitchFamily="34" charset="-122"/>
                <a:ea typeface="微软雅黑" panose="020B0503020204020204" pitchFamily="34" charset="-122"/>
              </a:rPr>
              <a:t>规范</a:t>
            </a:r>
            <a:r>
              <a:rPr lang="en-US" altLang="zh-CN" sz="2300" dirty="0">
                <a:latin typeface="微软雅黑" panose="020B0503020204020204" pitchFamily="34" charset="-122"/>
                <a:ea typeface="微软雅黑" panose="020B0503020204020204" pitchFamily="34" charset="-122"/>
              </a:rPr>
              <a:t>4</a:t>
            </a:r>
            <a:r>
              <a:rPr lang="zh-CN" altLang="en-US" sz="2300" dirty="0">
                <a:latin typeface="微软雅黑" panose="020B0503020204020204" pitchFamily="34" charset="-122"/>
                <a:ea typeface="微软雅黑" panose="020B0503020204020204" pitchFamily="34" charset="-122"/>
              </a:rPr>
              <a:t>：需要分割的时候用首字母大写进行分割</a:t>
            </a:r>
          </a:p>
        </p:txBody>
      </p:sp>
    </p:spTree>
    <p:extLst>
      <p:ext uri="{BB962C8B-B14F-4D97-AF65-F5344CB8AC3E}">
        <p14:creationId xmlns:p14="http://schemas.microsoft.com/office/powerpoint/2010/main" val="3028389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2" y="517525"/>
            <a:ext cx="3317749"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版本命名规范</a:t>
            </a:r>
            <a:endParaRPr lang="en-US" altLang="zh-CN" sz="2000" b="1" dirty="0">
              <a:solidFill>
                <a:schemeClr val="bg1"/>
              </a:solidFill>
              <a:latin typeface="微软雅黑" charset="0"/>
              <a:ea typeface="微软雅黑" charset="0"/>
            </a:endParaRPr>
          </a:p>
        </p:txBody>
      </p:sp>
      <p:sp>
        <p:nvSpPr>
          <p:cNvPr id="6" name="文本框 5">
            <a:extLst>
              <a:ext uri="{FF2B5EF4-FFF2-40B4-BE49-F238E27FC236}">
                <a16:creationId xmlns:a16="http://schemas.microsoft.com/office/drawing/2014/main" id="{C1F5602F-444B-2BB3-BDD1-3DF73BBC9D66}"/>
              </a:ext>
            </a:extLst>
          </p:cNvPr>
          <p:cNvSpPr txBox="1"/>
          <p:nvPr/>
        </p:nvSpPr>
        <p:spPr>
          <a:xfrm>
            <a:off x="988314" y="1417588"/>
            <a:ext cx="7167372" cy="2308324"/>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版本命名：主版本号、次版本号。</a:t>
            </a:r>
            <a:endParaRPr lang="en-US" altLang="zh-CN" dirty="0">
              <a:latin typeface="微软雅黑" panose="020B0503020204020204" pitchFamily="34" charset="-122"/>
              <a:ea typeface="微软雅黑" panose="020B0503020204020204" pitchFamily="34" charset="-122"/>
            </a:endParaRPr>
          </a:p>
          <a:p>
            <a:pPr indent="457200"/>
            <a:r>
              <a:rPr lang="zh-CN" altLang="en-US" dirty="0">
                <a:latin typeface="微软雅黑" panose="020B0503020204020204" pitchFamily="34" charset="-122"/>
                <a:ea typeface="微软雅黑" panose="020B0503020204020204" pitchFamily="34" charset="-122"/>
              </a:rPr>
              <a:t>主版本号一般代表了系统作的重大的功能或者架构变更，比如说</a:t>
            </a:r>
            <a:r>
              <a:rPr lang="en-US" altLang="zh-CN" dirty="0">
                <a:latin typeface="微软雅黑" panose="020B0503020204020204" pitchFamily="34" charset="-122"/>
                <a:ea typeface="微软雅黑" panose="020B0503020204020204" pitchFamily="34" charset="-122"/>
              </a:rPr>
              <a:t>v 1</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v 2</a:t>
            </a:r>
            <a:r>
              <a:rPr lang="zh-CN" altLang="en-US" dirty="0">
                <a:latin typeface="微软雅黑" panose="020B0503020204020204" pitchFamily="34" charset="-122"/>
                <a:ea typeface="微软雅黑" panose="020B0503020204020204" pitchFamily="34" charset="-122"/>
              </a:rPr>
              <a:t>，在架构上已经两样了。主版本号从</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计数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递增加</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，本次实验中未进行重大的功能或者架构变更，所以主版本号始终为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457200"/>
            <a:r>
              <a:rPr lang="zh-CN" altLang="en-US" dirty="0">
                <a:latin typeface="微软雅黑" panose="020B0503020204020204" pitchFamily="34" charset="-122"/>
                <a:ea typeface="微软雅黑" panose="020B0503020204020204" pitchFamily="34" charset="-122"/>
              </a:rPr>
              <a:t>次版本号表示较大范围的功能增加和变化，及</a:t>
            </a:r>
            <a:r>
              <a:rPr lang="en-US" altLang="zh-CN" dirty="0">
                <a:latin typeface="微软雅黑" panose="020B0503020204020204" pitchFamily="34" charset="-122"/>
                <a:ea typeface="微软雅黑" panose="020B0503020204020204" pitchFamily="34" charset="-122"/>
              </a:rPr>
              <a:t>Bug </a:t>
            </a:r>
            <a:r>
              <a:rPr lang="zh-CN" altLang="en-US" dirty="0">
                <a:latin typeface="微软雅黑" panose="020B0503020204020204" pitchFamily="34" charset="-122"/>
                <a:ea typeface="微软雅黑" panose="020B0503020204020204" pitchFamily="34" charset="-122"/>
              </a:rPr>
              <a:t>修复，但没有架构的变化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比如说</a:t>
            </a:r>
            <a:r>
              <a:rPr lang="en-US" altLang="zh-CN" dirty="0">
                <a:latin typeface="微软雅黑" panose="020B0503020204020204" pitchFamily="34" charset="-122"/>
                <a:ea typeface="微软雅黑" panose="020B0503020204020204" pitchFamily="34" charset="-122"/>
              </a:rPr>
              <a:t>v 1.2</a:t>
            </a:r>
            <a:r>
              <a:rPr lang="zh-CN" altLang="en-US" dirty="0">
                <a:latin typeface="微软雅黑" panose="020B0503020204020204" pitchFamily="34" charset="-122"/>
                <a:ea typeface="微软雅黑" panose="020B0503020204020204" pitchFamily="34" charset="-122"/>
              </a:rPr>
              <a:t>版本</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标注了样例工程中的代码；</a:t>
            </a:r>
            <a:r>
              <a:rPr lang="en-US" altLang="zh-CN" dirty="0">
                <a:latin typeface="微软雅黑" panose="020B0503020204020204" pitchFamily="34" charset="-122"/>
                <a:ea typeface="微软雅黑" panose="020B0503020204020204" pitchFamily="34" charset="-122"/>
              </a:rPr>
              <a:t>v 1.4</a:t>
            </a:r>
            <a:r>
              <a:rPr lang="zh-CN" altLang="en-US" dirty="0">
                <a:latin typeface="微软雅黑" panose="020B0503020204020204" pitchFamily="34" charset="-122"/>
                <a:ea typeface="微软雅黑" panose="020B0503020204020204" pitchFamily="34" charset="-122"/>
              </a:rPr>
              <a:t>版本</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添加了许多功能。次版本号也是从</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计数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递增加</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。由于中间部分版本变化不大，未创建分支。</a:t>
            </a:r>
          </a:p>
        </p:txBody>
      </p:sp>
    </p:spTree>
    <p:extLst>
      <p:ext uri="{BB962C8B-B14F-4D97-AF65-F5344CB8AC3E}">
        <p14:creationId xmlns:p14="http://schemas.microsoft.com/office/powerpoint/2010/main" val="4270962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2" y="517525"/>
            <a:ext cx="3098294"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a:solidFill>
                  <a:schemeClr val="bg1"/>
                </a:solidFill>
                <a:latin typeface="微软雅黑" charset="0"/>
                <a:ea typeface="微软雅黑" charset="0"/>
              </a:rPr>
              <a:t>分支管理规范</a:t>
            </a:r>
            <a:endParaRPr lang="en-US" altLang="zh-CN" sz="2000" b="1" dirty="0">
              <a:solidFill>
                <a:schemeClr val="bg1"/>
              </a:solidFill>
              <a:latin typeface="微软雅黑" charset="0"/>
              <a:ea typeface="微软雅黑" charset="0"/>
            </a:endParaRPr>
          </a:p>
        </p:txBody>
      </p:sp>
      <p:sp>
        <p:nvSpPr>
          <p:cNvPr id="6" name="文本框 5">
            <a:extLst>
              <a:ext uri="{FF2B5EF4-FFF2-40B4-BE49-F238E27FC236}">
                <a16:creationId xmlns:a16="http://schemas.microsoft.com/office/drawing/2014/main" id="{C1F5602F-444B-2BB3-BDD1-3DF73BBC9D66}"/>
              </a:ext>
            </a:extLst>
          </p:cNvPr>
          <p:cNvSpPr txBox="1"/>
          <p:nvPr/>
        </p:nvSpPr>
        <p:spPr>
          <a:xfrm>
            <a:off x="914781" y="1640726"/>
            <a:ext cx="7314438" cy="1862048"/>
          </a:xfrm>
          <a:prstGeom prst="rect">
            <a:avLst/>
          </a:prstGeom>
          <a:noFill/>
        </p:spPr>
        <p:txBody>
          <a:bodyPr wrap="square">
            <a:spAutoFit/>
          </a:bodyPr>
          <a:lstStyle/>
          <a:p>
            <a:r>
              <a:rPr lang="en-US" altLang="zh-CN" sz="2300" dirty="0">
                <a:latin typeface="微软雅黑" panose="020B0503020204020204" pitchFamily="34" charset="-122"/>
                <a:ea typeface="微软雅黑" panose="020B0503020204020204" pitchFamily="34" charset="-122"/>
              </a:rPr>
              <a:t>Git </a:t>
            </a:r>
            <a:r>
              <a:rPr lang="zh-CN" altLang="en-US" sz="2300" dirty="0">
                <a:latin typeface="微软雅黑" panose="020B0503020204020204" pitchFamily="34" charset="-122"/>
                <a:ea typeface="微软雅黑" panose="020B0503020204020204" pitchFamily="34" charset="-122"/>
              </a:rPr>
              <a:t>分支类型：</a:t>
            </a:r>
            <a:endParaRPr lang="en-US" altLang="zh-CN" sz="2300" dirty="0">
              <a:latin typeface="微软雅黑" panose="020B0503020204020204" pitchFamily="34" charset="-122"/>
              <a:ea typeface="微软雅黑" panose="020B0503020204020204" pitchFamily="34" charset="-122"/>
            </a:endParaRPr>
          </a:p>
          <a:p>
            <a:pPr indent="457200"/>
            <a:r>
              <a:rPr lang="en-US" altLang="zh-CN" sz="2300" dirty="0">
                <a:latin typeface="微软雅黑" panose="020B0503020204020204" pitchFamily="34" charset="-122"/>
                <a:ea typeface="微软雅黑" panose="020B0503020204020204" pitchFamily="34" charset="-122"/>
              </a:rPr>
              <a:t>master </a:t>
            </a:r>
            <a:r>
              <a:rPr lang="zh-CN" altLang="en-US" sz="2300" dirty="0">
                <a:latin typeface="微软雅黑" panose="020B0503020204020204" pitchFamily="34" charset="-122"/>
                <a:ea typeface="微软雅黑" panose="020B0503020204020204" pitchFamily="34" charset="-122"/>
              </a:rPr>
              <a:t>分支（主分支） </a:t>
            </a:r>
            <a:endParaRPr lang="en-US" altLang="zh-CN" sz="2300" dirty="0">
              <a:latin typeface="微软雅黑" panose="020B0503020204020204" pitchFamily="34" charset="-122"/>
              <a:ea typeface="微软雅黑" panose="020B0503020204020204" pitchFamily="34" charset="-122"/>
            </a:endParaRPr>
          </a:p>
          <a:p>
            <a:pPr indent="457200"/>
            <a:r>
              <a:rPr lang="zh-CN" altLang="en-US" sz="2300" dirty="0">
                <a:latin typeface="微软雅黑" panose="020B0503020204020204" pitchFamily="34" charset="-122"/>
                <a:ea typeface="微软雅黑" panose="020B0503020204020204" pitchFamily="34" charset="-122"/>
              </a:rPr>
              <a:t>稳定版本</a:t>
            </a:r>
            <a:r>
              <a:rPr lang="en-US" altLang="zh-CN" sz="2300" dirty="0">
                <a:latin typeface="微软雅黑" panose="020B0503020204020204" pitchFamily="34" charset="-122"/>
                <a:ea typeface="微软雅黑" panose="020B0503020204020204" pitchFamily="34" charset="-122"/>
              </a:rPr>
              <a:t>feedback </a:t>
            </a:r>
            <a:r>
              <a:rPr lang="zh-CN" altLang="en-US" sz="2300" dirty="0">
                <a:latin typeface="微软雅黑" panose="020B0503020204020204" pitchFamily="34" charset="-122"/>
                <a:ea typeface="微软雅黑" panose="020B0503020204020204" pitchFamily="34" charset="-122"/>
              </a:rPr>
              <a:t>分支（备份分支） 备份版本</a:t>
            </a:r>
            <a:endParaRPr lang="en-US" altLang="zh-CN" sz="2300" dirty="0">
              <a:latin typeface="微软雅黑" panose="020B0503020204020204" pitchFamily="34" charset="-122"/>
              <a:ea typeface="微软雅黑" panose="020B0503020204020204" pitchFamily="34" charset="-122"/>
            </a:endParaRPr>
          </a:p>
          <a:p>
            <a:pPr indent="457200"/>
            <a:r>
              <a:rPr lang="en-US" altLang="zh-CN" sz="2300" dirty="0">
                <a:latin typeface="微软雅黑" panose="020B0503020204020204" pitchFamily="34" charset="-122"/>
                <a:ea typeface="微软雅黑" panose="020B0503020204020204" pitchFamily="34" charset="-122"/>
              </a:rPr>
              <a:t>v1.0 </a:t>
            </a:r>
            <a:r>
              <a:rPr lang="zh-CN" altLang="en-US" sz="2300" dirty="0">
                <a:latin typeface="微软雅黑" panose="020B0503020204020204" pitchFamily="34" charset="-122"/>
                <a:ea typeface="微软雅黑" panose="020B0503020204020204" pitchFamily="34" charset="-122"/>
              </a:rPr>
              <a:t>分支（初始分支）  标注样例工程中的代码版本</a:t>
            </a:r>
            <a:endParaRPr lang="en-US" altLang="zh-CN" sz="2300" dirty="0">
              <a:latin typeface="微软雅黑" panose="020B0503020204020204" pitchFamily="34" charset="-122"/>
              <a:ea typeface="微软雅黑" panose="020B0503020204020204" pitchFamily="34" charset="-122"/>
            </a:endParaRPr>
          </a:p>
          <a:p>
            <a:pPr indent="457200"/>
            <a:r>
              <a:rPr lang="en-US" altLang="zh-CN" sz="2300" dirty="0">
                <a:latin typeface="微软雅黑" panose="020B0503020204020204" pitchFamily="34" charset="-122"/>
                <a:ea typeface="微软雅黑" panose="020B0503020204020204" pitchFamily="34" charset="-122"/>
              </a:rPr>
              <a:t>v1.1 ~v3.6</a:t>
            </a:r>
            <a:r>
              <a:rPr lang="zh-CN" altLang="en-US" sz="2300" dirty="0">
                <a:latin typeface="微软雅黑" panose="020B0503020204020204" pitchFamily="34" charset="-122"/>
                <a:ea typeface="微软雅黑" panose="020B0503020204020204" pitchFamily="34" charset="-122"/>
              </a:rPr>
              <a:t>分支（开发分支）  功能扩充版本</a:t>
            </a:r>
            <a:endParaRPr lang="en-US" altLang="zh-CN" sz="23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387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2" y="517525"/>
            <a:ext cx="3317749"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提交规范</a:t>
            </a:r>
            <a:endParaRPr lang="en-US" altLang="zh-CN" sz="2000" b="1" dirty="0">
              <a:solidFill>
                <a:schemeClr val="bg1"/>
              </a:solidFill>
              <a:latin typeface="微软雅黑" charset="0"/>
              <a:ea typeface="微软雅黑" charset="0"/>
            </a:endParaRPr>
          </a:p>
        </p:txBody>
      </p:sp>
      <p:sp>
        <p:nvSpPr>
          <p:cNvPr id="7" name="文本框 6">
            <a:extLst>
              <a:ext uri="{FF2B5EF4-FFF2-40B4-BE49-F238E27FC236}">
                <a16:creationId xmlns:a16="http://schemas.microsoft.com/office/drawing/2014/main" id="{0506A134-2A5B-68C1-F8E7-E7B5AA7A51CA}"/>
              </a:ext>
            </a:extLst>
          </p:cNvPr>
          <p:cNvSpPr txBox="1"/>
          <p:nvPr/>
        </p:nvSpPr>
        <p:spPr>
          <a:xfrm>
            <a:off x="1225296" y="1994669"/>
            <a:ext cx="6693408" cy="1154162"/>
          </a:xfrm>
          <a:prstGeom prst="rect">
            <a:avLst/>
          </a:prstGeom>
          <a:noFill/>
        </p:spPr>
        <p:txBody>
          <a:bodyPr wrap="square">
            <a:spAutoFit/>
          </a:bodyPr>
          <a:lstStyle/>
          <a:p>
            <a:pPr indent="457200"/>
            <a:r>
              <a:rPr lang="zh-CN" altLang="en-US" sz="2300" dirty="0">
                <a:latin typeface="微软雅黑" panose="020B0503020204020204" pitchFamily="34" charset="-122"/>
                <a:ea typeface="微软雅黑" panose="020B0503020204020204" pitchFamily="34" charset="-122"/>
              </a:rPr>
              <a:t>标题行</a:t>
            </a:r>
            <a:r>
              <a:rPr lang="en-US" altLang="zh-CN" sz="2300" dirty="0">
                <a:latin typeface="微软雅黑" panose="020B0503020204020204" pitchFamily="34" charset="-122"/>
                <a:ea typeface="微软雅黑" panose="020B0503020204020204" pitchFamily="34" charset="-122"/>
              </a:rPr>
              <a:t>: </a:t>
            </a:r>
            <a:r>
              <a:rPr lang="zh-CN" altLang="en-US" sz="2300" dirty="0">
                <a:latin typeface="微软雅黑" panose="020B0503020204020204" pitchFamily="34" charset="-122"/>
                <a:ea typeface="微软雅黑" panose="020B0503020204020204" pitchFamily="34" charset="-122"/>
              </a:rPr>
              <a:t>必填</a:t>
            </a:r>
            <a:r>
              <a:rPr lang="en-US" altLang="zh-CN" sz="2300" dirty="0">
                <a:latin typeface="微软雅黑" panose="020B0503020204020204" pitchFamily="34" charset="-122"/>
                <a:ea typeface="微软雅黑" panose="020B0503020204020204" pitchFamily="34" charset="-122"/>
              </a:rPr>
              <a:t>, </a:t>
            </a:r>
            <a:r>
              <a:rPr lang="zh-CN" altLang="en-US" sz="2300" dirty="0">
                <a:latin typeface="微软雅黑" panose="020B0503020204020204" pitchFamily="34" charset="-122"/>
                <a:ea typeface="微软雅黑" panose="020B0503020204020204" pitchFamily="34" charset="-122"/>
              </a:rPr>
              <a:t>描述主要修改类型和内容</a:t>
            </a:r>
            <a:endParaRPr lang="en-US" altLang="zh-CN" sz="2300" dirty="0">
              <a:latin typeface="微软雅黑" panose="020B0503020204020204" pitchFamily="34" charset="-122"/>
              <a:ea typeface="微软雅黑" panose="020B0503020204020204" pitchFamily="34" charset="-122"/>
            </a:endParaRPr>
          </a:p>
          <a:p>
            <a:pPr indent="457200"/>
            <a:r>
              <a:rPr lang="zh-CN" altLang="en-US" sz="2300" dirty="0">
                <a:latin typeface="微软雅黑" panose="020B0503020204020204" pitchFamily="34" charset="-122"/>
                <a:ea typeface="微软雅黑" panose="020B0503020204020204" pitchFamily="34" charset="-122"/>
              </a:rPr>
              <a:t>主题内容</a:t>
            </a:r>
            <a:r>
              <a:rPr lang="en-US" altLang="zh-CN" sz="2300" dirty="0">
                <a:latin typeface="微软雅黑" panose="020B0503020204020204" pitchFamily="34" charset="-122"/>
                <a:ea typeface="微软雅黑" panose="020B0503020204020204" pitchFamily="34" charset="-122"/>
              </a:rPr>
              <a:t>: </a:t>
            </a:r>
            <a:r>
              <a:rPr lang="zh-CN" altLang="en-US" sz="2300" dirty="0">
                <a:latin typeface="微软雅黑" panose="020B0503020204020204" pitchFamily="34" charset="-122"/>
                <a:ea typeface="微软雅黑" panose="020B0503020204020204" pitchFamily="34" charset="-122"/>
              </a:rPr>
              <a:t>选填，描述为什么修改</a:t>
            </a:r>
            <a:r>
              <a:rPr lang="en-US" altLang="zh-CN" sz="2300" dirty="0">
                <a:latin typeface="微软雅黑" panose="020B0503020204020204" pitchFamily="34" charset="-122"/>
                <a:ea typeface="微软雅黑" panose="020B0503020204020204" pitchFamily="34" charset="-122"/>
              </a:rPr>
              <a:t>, </a:t>
            </a:r>
            <a:r>
              <a:rPr lang="zh-CN" altLang="en-US" sz="2300" dirty="0">
                <a:latin typeface="微软雅黑" panose="020B0503020204020204" pitchFamily="34" charset="-122"/>
                <a:ea typeface="微软雅黑" panose="020B0503020204020204" pitchFamily="34" charset="-122"/>
              </a:rPr>
              <a:t>做了什么样的修改</a:t>
            </a:r>
            <a:r>
              <a:rPr lang="en-US" altLang="zh-CN" sz="2300" dirty="0">
                <a:latin typeface="微软雅黑" panose="020B0503020204020204" pitchFamily="34" charset="-122"/>
                <a:ea typeface="微软雅黑" panose="020B0503020204020204" pitchFamily="34" charset="-122"/>
              </a:rPr>
              <a:t>, </a:t>
            </a:r>
            <a:r>
              <a:rPr lang="zh-CN" altLang="en-US" sz="2300" dirty="0">
                <a:latin typeface="微软雅黑" panose="020B0503020204020204" pitchFamily="34" charset="-122"/>
                <a:ea typeface="微软雅黑" panose="020B0503020204020204" pitchFamily="34" charset="-122"/>
              </a:rPr>
              <a:t>以及开发的思路等等</a:t>
            </a:r>
          </a:p>
        </p:txBody>
      </p:sp>
    </p:spTree>
    <p:extLst>
      <p:ext uri="{BB962C8B-B14F-4D97-AF65-F5344CB8AC3E}">
        <p14:creationId xmlns:p14="http://schemas.microsoft.com/office/powerpoint/2010/main" val="3489863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C192B3-EEFE-43BB-B66C-70D9124E6005}"/>
              </a:ext>
            </a:extLst>
          </p:cNvPr>
          <p:cNvSpPr>
            <a:spLocks noGrp="1"/>
          </p:cNvSpPr>
          <p:nvPr>
            <p:ph type="title"/>
          </p:nvPr>
        </p:nvSpPr>
        <p:spPr/>
        <p:txBody>
          <a:bodyPr/>
          <a:lstStyle/>
          <a:p>
            <a:r>
              <a:rPr lang="zh-CN" altLang="en-US" dirty="0"/>
              <a:t>测试计划</a:t>
            </a:r>
          </a:p>
        </p:txBody>
      </p:sp>
      <p:sp>
        <p:nvSpPr>
          <p:cNvPr id="4" name="ïŝlîḓé">
            <a:extLst>
              <a:ext uri="{FF2B5EF4-FFF2-40B4-BE49-F238E27FC236}">
                <a16:creationId xmlns:a16="http://schemas.microsoft.com/office/drawing/2014/main" id="{58256903-C93B-4116-9BC6-3EFA35AC6443}"/>
              </a:ext>
            </a:extLst>
          </p:cNvPr>
          <p:cNvSpPr/>
          <p:nvPr/>
        </p:nvSpPr>
        <p:spPr>
          <a:xfrm flipH="1">
            <a:off x="-734060" y="1176020"/>
            <a:ext cx="325882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000" b="1" dirty="0">
                <a:solidFill>
                  <a:schemeClr val="bg1"/>
                </a:solidFill>
                <a:latin typeface="微软雅黑" charset="0"/>
                <a:ea typeface="微软雅黑" charset="0"/>
              </a:rPr>
              <a:t>PART 4</a:t>
            </a:r>
          </a:p>
        </p:txBody>
      </p:sp>
    </p:spTree>
    <p:extLst>
      <p:ext uri="{BB962C8B-B14F-4D97-AF65-F5344CB8AC3E}">
        <p14:creationId xmlns:p14="http://schemas.microsoft.com/office/powerpoint/2010/main" val="3691354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3559175"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测试计划</a:t>
            </a:r>
          </a:p>
        </p:txBody>
      </p:sp>
      <p:sp>
        <p:nvSpPr>
          <p:cNvPr id="6" name="文本框 5">
            <a:extLst>
              <a:ext uri="{FF2B5EF4-FFF2-40B4-BE49-F238E27FC236}">
                <a16:creationId xmlns:a16="http://schemas.microsoft.com/office/drawing/2014/main" id="{661987F9-7FF4-CD68-6942-9ABF1A6D86D9}"/>
              </a:ext>
            </a:extLst>
          </p:cNvPr>
          <p:cNvSpPr txBox="1"/>
          <p:nvPr/>
        </p:nvSpPr>
        <p:spPr>
          <a:xfrm>
            <a:off x="1785366" y="1417588"/>
            <a:ext cx="5573268" cy="2308324"/>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移动返回功能测试，先进行一系列的移动再返回看移动和返回路径是否正确。</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随机房间，多次测试，查看是否为真随机</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数据库测试，测试读取和保存</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测试放下物品和吃魔法饼干升级背包。</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*player</a:t>
            </a:r>
            <a:r>
              <a:rPr lang="zh-CN" altLang="en-US" dirty="0">
                <a:latin typeface="微软雅黑" panose="020B0503020204020204" pitchFamily="34" charset="-122"/>
                <a:ea typeface="微软雅黑" panose="020B0503020204020204" pitchFamily="34" charset="-122"/>
              </a:rPr>
              <a:t>功能，测试</a:t>
            </a:r>
            <a:r>
              <a:rPr lang="en-US" altLang="zh-CN" dirty="0">
                <a:latin typeface="微软雅黑" panose="020B0503020204020204" pitchFamily="34" charset="-122"/>
                <a:ea typeface="微软雅黑" panose="020B0503020204020204" pitchFamily="34" charset="-122"/>
              </a:rPr>
              <a:t>player</a:t>
            </a:r>
            <a:r>
              <a:rPr lang="zh-CN" altLang="en-US" dirty="0">
                <a:latin typeface="微软雅黑" panose="020B0503020204020204" pitchFamily="34" charset="-122"/>
                <a:ea typeface="微软雅黑" panose="020B0503020204020204" pitchFamily="34" charset="-122"/>
              </a:rPr>
              <a:t>的各个功能。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测试走到有物品的房间拿物品。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测试物品拿太多了背包装不下。 </a:t>
            </a:r>
          </a:p>
        </p:txBody>
      </p:sp>
    </p:spTree>
    <p:extLst>
      <p:ext uri="{BB962C8B-B14F-4D97-AF65-F5344CB8AC3E}">
        <p14:creationId xmlns:p14="http://schemas.microsoft.com/office/powerpoint/2010/main" val="396652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56059" y="2153141"/>
            <a:ext cx="2831881" cy="837217"/>
          </a:xfrm>
        </p:spPr>
        <p:txBody>
          <a:bodyPr/>
          <a:lstStyle/>
          <a:p>
            <a:r>
              <a:rPr lang="zh-CN" altLang="en-US" dirty="0"/>
              <a:t>感谢观看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860" y="2672254"/>
            <a:ext cx="7886700" cy="770715"/>
          </a:xfrm>
        </p:spPr>
        <p:txBody>
          <a:bodyPr/>
          <a:lstStyle/>
          <a:p>
            <a:r>
              <a:rPr lang="zh-CN" altLang="en-US" dirty="0"/>
              <a:t>开发计划</a:t>
            </a:r>
          </a:p>
        </p:txBody>
      </p:sp>
      <p:sp>
        <p:nvSpPr>
          <p:cNvPr id="4" name="ïŝlîḓé">
            <a:extLst>
              <a:ext uri="{FF2B5EF4-FFF2-40B4-BE49-F238E27FC236}">
                <a16:creationId xmlns:a16="http://schemas.microsoft.com/office/drawing/2014/main" id="{58256903-C93B-4116-9BC6-3EFA35AC6443}"/>
              </a:ext>
            </a:extLst>
          </p:cNvPr>
          <p:cNvSpPr/>
          <p:nvPr/>
        </p:nvSpPr>
        <p:spPr>
          <a:xfrm flipH="1">
            <a:off x="-734060" y="1176020"/>
            <a:ext cx="325882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US" sz="2000" b="1" dirty="0">
                <a:solidFill>
                  <a:schemeClr val="bg1"/>
                </a:solidFill>
                <a:latin typeface="微软雅黑" charset="0"/>
                <a:ea typeface="微软雅黑" charset="0"/>
              </a:rPr>
              <a:t>PART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866644"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小组成员</a:t>
            </a:r>
          </a:p>
        </p:txBody>
      </p:sp>
      <p:sp>
        <p:nvSpPr>
          <p:cNvPr id="17" name="文本框 16">
            <a:extLst>
              <a:ext uri="{FF2B5EF4-FFF2-40B4-BE49-F238E27FC236}">
                <a16:creationId xmlns:a16="http://schemas.microsoft.com/office/drawing/2014/main" id="{FDD0FF36-AF2E-FE06-1A07-5A021FE2CCD4}"/>
              </a:ext>
            </a:extLst>
          </p:cNvPr>
          <p:cNvSpPr txBox="1"/>
          <p:nvPr/>
        </p:nvSpPr>
        <p:spPr>
          <a:xfrm>
            <a:off x="815340" y="1279088"/>
            <a:ext cx="7513320" cy="2585323"/>
          </a:xfrm>
          <a:prstGeom prst="rect">
            <a:avLst/>
          </a:prstGeom>
          <a:noFill/>
        </p:spPr>
        <p:txBody>
          <a:bodyPr wrap="square">
            <a:spAutoFit/>
          </a:bodyPr>
          <a:lstStyle/>
          <a:p>
            <a:pPr indent="457200"/>
            <a:r>
              <a:rPr lang="zh-CN" altLang="en-US" dirty="0">
                <a:latin typeface="微软雅黑" panose="020B0503020204020204" pitchFamily="34" charset="-122"/>
                <a:ea typeface="微软雅黑" panose="020B0503020204020204" pitchFamily="34" charset="-122"/>
              </a:rPr>
              <a:t>组名：</a:t>
            </a:r>
            <a:r>
              <a:rPr lang="en-US" altLang="zh-CN" dirty="0">
                <a:latin typeface="微软雅黑" panose="020B0503020204020204" pitchFamily="34" charset="-122"/>
                <a:ea typeface="微软雅黑" panose="020B0503020204020204" pitchFamily="34" charset="-122"/>
              </a:rPr>
              <a:t>sept2-2022-506bailanking</a:t>
            </a:r>
          </a:p>
          <a:p>
            <a:pPr indent="457200"/>
            <a:r>
              <a:rPr lang="zh-CN" altLang="en-US" dirty="0">
                <a:latin typeface="微软雅黑" panose="020B0503020204020204" pitchFamily="34" charset="-122"/>
                <a:ea typeface="微软雅黑" panose="020B0503020204020204" pitchFamily="34" charset="-122"/>
              </a:rPr>
              <a:t>组长：软件</a:t>
            </a:r>
            <a:r>
              <a:rPr lang="en-US" altLang="zh-CN" dirty="0">
                <a:latin typeface="微软雅黑" panose="020B0503020204020204" pitchFamily="34" charset="-122"/>
                <a:ea typeface="微软雅黑" panose="020B0503020204020204" pitchFamily="34" charset="-122"/>
              </a:rPr>
              <a:t>1901 </a:t>
            </a:r>
            <a:r>
              <a:rPr lang="zh-CN" altLang="en-US" dirty="0">
                <a:latin typeface="微软雅黑" panose="020B0503020204020204" pitchFamily="34" charset="-122"/>
                <a:ea typeface="微软雅黑" panose="020B0503020204020204" pitchFamily="34" charset="-122"/>
              </a:rPr>
              <a:t>陈庞   </a:t>
            </a:r>
            <a:r>
              <a:rPr lang="en-US" altLang="zh-CN" dirty="0">
                <a:latin typeface="微软雅黑" panose="020B0503020204020204" pitchFamily="34" charset="-122"/>
                <a:ea typeface="微软雅黑" panose="020B0503020204020204" pitchFamily="34" charset="-122"/>
              </a:rPr>
              <a:t> </a:t>
            </a:r>
          </a:p>
          <a:p>
            <a:pPr indent="457200"/>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https://github.com/changshanzhaozilong</a:t>
            </a:r>
          </a:p>
          <a:p>
            <a:pPr indent="457200"/>
            <a:r>
              <a:rPr lang="zh-CN" altLang="en-US" dirty="0">
                <a:latin typeface="微软雅黑" panose="020B0503020204020204" pitchFamily="34" charset="-122"/>
                <a:ea typeface="微软雅黑" panose="020B0503020204020204" pitchFamily="34" charset="-122"/>
              </a:rPr>
              <a:t>组员：软件</a:t>
            </a:r>
            <a:r>
              <a:rPr lang="en-US" altLang="zh-CN" dirty="0">
                <a:latin typeface="微软雅黑" panose="020B0503020204020204" pitchFamily="34" charset="-122"/>
                <a:ea typeface="微软雅黑" panose="020B0503020204020204" pitchFamily="34" charset="-122"/>
              </a:rPr>
              <a:t>1901 </a:t>
            </a:r>
            <a:r>
              <a:rPr lang="zh-CN" altLang="en-US" dirty="0">
                <a:latin typeface="微软雅黑" panose="020B0503020204020204" pitchFamily="34" charset="-122"/>
                <a:ea typeface="微软雅黑" panose="020B0503020204020204" pitchFamily="34" charset="-122"/>
              </a:rPr>
              <a:t>彭智毅</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          https://github.com/Absolutionart</a:t>
            </a:r>
          </a:p>
          <a:p>
            <a:pPr indent="457200"/>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软件</a:t>
            </a:r>
            <a:r>
              <a:rPr lang="en-US" altLang="zh-CN" dirty="0">
                <a:latin typeface="微软雅黑" panose="020B0503020204020204" pitchFamily="34" charset="-122"/>
                <a:ea typeface="微软雅黑" panose="020B0503020204020204" pitchFamily="34" charset="-122"/>
              </a:rPr>
              <a:t>1901 </a:t>
            </a:r>
            <a:r>
              <a:rPr lang="zh-CN" altLang="en-US" dirty="0">
                <a:latin typeface="微软雅黑" panose="020B0503020204020204" pitchFamily="34" charset="-122"/>
                <a:ea typeface="微软雅黑" panose="020B0503020204020204" pitchFamily="34" charset="-122"/>
              </a:rPr>
              <a:t>杨帆</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          https://github.com/setsailhuan</a:t>
            </a:r>
          </a:p>
          <a:p>
            <a:pPr indent="457200"/>
            <a:r>
              <a:rPr lang="zh-CN" altLang="en-US" dirty="0">
                <a:latin typeface="微软雅黑" panose="020B0503020204020204" pitchFamily="34" charset="-122"/>
                <a:ea typeface="微软雅黑" panose="020B0503020204020204" pitchFamily="34" charset="-122"/>
              </a:rPr>
              <a:t>项目地址：</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          https://github.com/wutcst/sept2-2022-506bailanking</a:t>
            </a:r>
          </a:p>
        </p:txBody>
      </p:sp>
    </p:spTree>
    <p:extLst>
      <p:ext uri="{BB962C8B-B14F-4D97-AF65-F5344CB8AC3E}">
        <p14:creationId xmlns:p14="http://schemas.microsoft.com/office/powerpoint/2010/main" val="83468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59842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实现功能</a:t>
            </a:r>
          </a:p>
        </p:txBody>
      </p:sp>
      <p:sp>
        <p:nvSpPr>
          <p:cNvPr id="17" name="文本框 16">
            <a:extLst>
              <a:ext uri="{FF2B5EF4-FFF2-40B4-BE49-F238E27FC236}">
                <a16:creationId xmlns:a16="http://schemas.microsoft.com/office/drawing/2014/main" id="{FDD0FF36-AF2E-FE06-1A07-5A021FE2CCD4}"/>
              </a:ext>
            </a:extLst>
          </p:cNvPr>
          <p:cNvSpPr txBox="1"/>
          <p:nvPr/>
        </p:nvSpPr>
        <p:spPr>
          <a:xfrm>
            <a:off x="960120" y="1209655"/>
            <a:ext cx="7513320" cy="2585323"/>
          </a:xfrm>
          <a:prstGeom prst="rect">
            <a:avLst/>
          </a:prstGeom>
          <a:noFill/>
        </p:spPr>
        <p:txBody>
          <a:bodyPr wrap="square">
            <a:spAutoFit/>
          </a:bodyPr>
          <a:lstStyle/>
          <a:p>
            <a:pPr indent="457200"/>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阅读和描述样例工程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理解程序的含义和实现过程。</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标注样例工程中的代码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添加代码注释。</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扩充和维护样例工程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找出程序设计不合理的地方，对错误进行修正。</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功能扩充</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扩充程序功能     </a:t>
            </a:r>
            <a:endParaRPr lang="en-US" altLang="zh-CN" dirty="0">
              <a:latin typeface="微软雅黑" panose="020B0503020204020204" pitchFamily="34" charset="-122"/>
              <a:ea typeface="微软雅黑" panose="020B0503020204020204" pitchFamily="34" charset="-122"/>
            </a:endParaRPr>
          </a:p>
          <a:p>
            <a:pPr indent="457200"/>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4.1</a:t>
            </a:r>
            <a:r>
              <a:rPr lang="zh-CN" altLang="en-US" dirty="0">
                <a:latin typeface="微软雅黑" panose="020B0503020204020204" pitchFamily="34" charset="-122"/>
                <a:ea typeface="微软雅黑" panose="020B0503020204020204" pitchFamily="34" charset="-122"/>
              </a:rPr>
              <a:t>物品功能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房间内添加物品且显示物品      </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    4.2</a:t>
            </a:r>
            <a:r>
              <a:rPr lang="zh-CN" altLang="en-US" dirty="0">
                <a:latin typeface="微软雅黑" panose="020B0503020204020204" pitchFamily="34" charset="-122"/>
                <a:ea typeface="微软雅黑" panose="020B0503020204020204" pitchFamily="34" charset="-122"/>
              </a:rPr>
              <a:t>回溯功能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此功能可以回溯到上一个房间，最多回到起点      </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    4.3</a:t>
            </a:r>
            <a:r>
              <a:rPr lang="zh-CN" altLang="en-US" dirty="0">
                <a:latin typeface="微软雅黑" panose="020B0503020204020204" pitchFamily="34" charset="-122"/>
                <a:ea typeface="微软雅黑" panose="020B0503020204020204" pitchFamily="34" charset="-122"/>
              </a:rPr>
              <a:t>传送功能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游戏中添加一个能够传送的房间，每次到达这里后被随机传送到其它的房间      </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803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72034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实现功能</a:t>
            </a:r>
          </a:p>
        </p:txBody>
      </p:sp>
      <p:sp>
        <p:nvSpPr>
          <p:cNvPr id="17" name="文本框 16">
            <a:extLst>
              <a:ext uri="{FF2B5EF4-FFF2-40B4-BE49-F238E27FC236}">
                <a16:creationId xmlns:a16="http://schemas.microsoft.com/office/drawing/2014/main" id="{FDD0FF36-AF2E-FE06-1A07-5A021FE2CCD4}"/>
              </a:ext>
            </a:extLst>
          </p:cNvPr>
          <p:cNvSpPr txBox="1"/>
          <p:nvPr/>
        </p:nvSpPr>
        <p:spPr>
          <a:xfrm>
            <a:off x="960120" y="1209655"/>
            <a:ext cx="7513320" cy="2585323"/>
          </a:xfrm>
          <a:prstGeom prst="rect">
            <a:avLst/>
          </a:prstGeom>
          <a:noFill/>
        </p:spPr>
        <p:txBody>
          <a:bodyPr wrap="square">
            <a:spAutoFit/>
          </a:bodyPr>
          <a:lstStyle/>
          <a:p>
            <a:pPr indent="457200"/>
            <a:r>
              <a:rPr lang="en-US" altLang="zh-CN" dirty="0">
                <a:latin typeface="微软雅黑" panose="020B0503020204020204" pitchFamily="34" charset="-122"/>
                <a:ea typeface="微软雅黑" panose="020B0503020204020204" pitchFamily="34" charset="-122"/>
              </a:rPr>
              <a:t>  4.4 player—</a:t>
            </a:r>
            <a:r>
              <a:rPr lang="zh-CN" altLang="en-US" dirty="0">
                <a:latin typeface="微软雅黑" panose="020B0503020204020204" pitchFamily="34" charset="-122"/>
                <a:ea typeface="微软雅黑" panose="020B0503020204020204" pitchFamily="34" charset="-122"/>
              </a:rPr>
              <a:t>保存玩家信息，实现存取物品的功能，保证拾取的物品不会超过</a:t>
            </a:r>
            <a:r>
              <a:rPr lang="en-US" altLang="zh-CN" dirty="0">
                <a:latin typeface="微软雅黑" panose="020B0503020204020204" pitchFamily="34" charset="-122"/>
                <a:ea typeface="微软雅黑" panose="020B0503020204020204" pitchFamily="34" charset="-122"/>
              </a:rPr>
              <a:t>player</a:t>
            </a:r>
            <a:r>
              <a:rPr lang="zh-CN" altLang="en-US" dirty="0">
                <a:latin typeface="微软雅黑" panose="020B0503020204020204" pitchFamily="34" charset="-122"/>
                <a:ea typeface="微软雅黑" panose="020B0503020204020204" pitchFamily="34" charset="-122"/>
              </a:rPr>
              <a:t>的负荷。      </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  4.5 cookie—</a:t>
            </a:r>
            <a:r>
              <a:rPr lang="zh-CN" altLang="en-US" dirty="0">
                <a:latin typeface="微软雅黑" panose="020B0503020204020204" pitchFamily="34" charset="-122"/>
                <a:ea typeface="微软雅黑" panose="020B0503020204020204" pitchFamily="34" charset="-122"/>
              </a:rPr>
              <a:t>在某个或某些房间中随机增加一个</a:t>
            </a:r>
            <a:r>
              <a:rPr lang="en-US" altLang="zh-CN" dirty="0">
                <a:latin typeface="微软雅黑" panose="020B0503020204020204" pitchFamily="34" charset="-122"/>
                <a:ea typeface="微软雅黑" panose="020B0503020204020204" pitchFamily="34" charset="-122"/>
              </a:rPr>
              <a:t>magic cookie</a:t>
            </a:r>
            <a:r>
              <a:rPr lang="zh-CN" altLang="en-US" dirty="0">
                <a:latin typeface="微软雅黑" panose="020B0503020204020204" pitchFamily="34" charset="-122"/>
                <a:ea typeface="微软雅黑" panose="020B0503020204020204" pitchFamily="34" charset="-122"/>
              </a:rPr>
              <a:t>（魔法饼干）物件，并增加一个“</a:t>
            </a:r>
            <a:r>
              <a:rPr lang="en-US" altLang="zh-CN" dirty="0">
                <a:latin typeface="微软雅黑" panose="020B0503020204020204" pitchFamily="34" charset="-122"/>
                <a:ea typeface="微软雅黑" panose="020B0503020204020204" pitchFamily="34" charset="-122"/>
              </a:rPr>
              <a:t>eat cookie”</a:t>
            </a:r>
            <a:r>
              <a:rPr lang="zh-CN" altLang="en-US" dirty="0">
                <a:latin typeface="微软雅黑" panose="020B0503020204020204" pitchFamily="34" charset="-122"/>
                <a:ea typeface="微软雅黑" panose="020B0503020204020204" pitchFamily="34" charset="-122"/>
              </a:rPr>
              <a:t>命令，如果玩家找到并吃掉魔法饼干，就可以增长玩家的负重能力；</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增加了图形界面，使用按钮即可实现上述各种功能，不必再输入复杂了文字命令。</a:t>
            </a:r>
            <a:endParaRPr lang="en-US" altLang="zh-CN" dirty="0">
              <a:latin typeface="微软雅黑" panose="020B0503020204020204" pitchFamily="34" charset="-122"/>
              <a:ea typeface="微软雅黑" panose="020B0503020204020204" pitchFamily="34" charset="-122"/>
            </a:endParaRPr>
          </a:p>
          <a:p>
            <a:pPr indent="457200"/>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设计并实现了数据库，将数据保存到数据库中，可以从数据库中读取数据。</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6494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65938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任务分配</a:t>
            </a:r>
          </a:p>
        </p:txBody>
      </p:sp>
      <p:pic>
        <p:nvPicPr>
          <p:cNvPr id="7" name="图片 6">
            <a:extLst>
              <a:ext uri="{FF2B5EF4-FFF2-40B4-BE49-F238E27FC236}">
                <a16:creationId xmlns:a16="http://schemas.microsoft.com/office/drawing/2014/main" id="{EA660D51-DED2-2213-4979-956C8CDF0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04" y="1361307"/>
            <a:ext cx="8814192" cy="2965033"/>
          </a:xfrm>
          <a:prstGeom prst="rect">
            <a:avLst/>
          </a:prstGeom>
          <a:ln>
            <a:solidFill>
              <a:srgbClr val="003DAB"/>
            </a:solidFill>
          </a:ln>
        </p:spPr>
      </p:pic>
    </p:spTree>
    <p:extLst>
      <p:ext uri="{BB962C8B-B14F-4D97-AF65-F5344CB8AC3E}">
        <p14:creationId xmlns:p14="http://schemas.microsoft.com/office/powerpoint/2010/main" val="310253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634996"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任务分配</a:t>
            </a:r>
          </a:p>
        </p:txBody>
      </p:sp>
      <p:graphicFrame>
        <p:nvGraphicFramePr>
          <p:cNvPr id="3" name="表格 2">
            <a:extLst>
              <a:ext uri="{FF2B5EF4-FFF2-40B4-BE49-F238E27FC236}">
                <a16:creationId xmlns:a16="http://schemas.microsoft.com/office/drawing/2014/main" id="{04F9924C-EE4D-B90D-8AC8-9197A7599D76}"/>
              </a:ext>
            </a:extLst>
          </p:cNvPr>
          <p:cNvGraphicFramePr>
            <a:graphicFrameLocks noGrp="1"/>
          </p:cNvGraphicFramePr>
          <p:nvPr>
            <p:extLst>
              <p:ext uri="{D42A27DB-BD31-4B8C-83A1-F6EECF244321}">
                <p14:modId xmlns:p14="http://schemas.microsoft.com/office/powerpoint/2010/main" val="727577263"/>
              </p:ext>
            </p:extLst>
          </p:nvPr>
        </p:nvGraphicFramePr>
        <p:xfrm>
          <a:off x="1539239" y="1252300"/>
          <a:ext cx="3503407" cy="2465815"/>
        </p:xfrm>
        <a:graphic>
          <a:graphicData uri="http://schemas.openxmlformats.org/drawingml/2006/table">
            <a:tbl>
              <a:tblPr/>
              <a:tblGrid>
                <a:gridCol w="1695470">
                  <a:extLst>
                    <a:ext uri="{9D8B030D-6E8A-4147-A177-3AD203B41FA5}">
                      <a16:colId xmlns:a16="http://schemas.microsoft.com/office/drawing/2014/main" val="1605849649"/>
                    </a:ext>
                  </a:extLst>
                </a:gridCol>
                <a:gridCol w="1807937">
                  <a:extLst>
                    <a:ext uri="{9D8B030D-6E8A-4147-A177-3AD203B41FA5}">
                      <a16:colId xmlns:a16="http://schemas.microsoft.com/office/drawing/2014/main" val="1843988366"/>
                    </a:ext>
                  </a:extLst>
                </a:gridCol>
              </a:tblGrid>
              <a:tr h="230422">
                <a:tc>
                  <a:txBody>
                    <a:bodyPr/>
                    <a:lstStyle/>
                    <a:p>
                      <a:r>
                        <a:rPr lang="zh-CN" altLang="en-US" sz="1000" dirty="0">
                          <a:effectLst/>
                          <a:latin typeface="微软雅黑" panose="020B0503020204020204" pitchFamily="34" charset="-122"/>
                          <a:ea typeface="微软雅黑" panose="020B0503020204020204" pitchFamily="34" charset="-122"/>
                        </a:rPr>
                        <a:t>任务</a:t>
                      </a:r>
                    </a:p>
                  </a:txBody>
                  <a:tcPr marL="73815" marR="73815" marT="36907" marB="3690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a:effectLst/>
                          <a:latin typeface="微软雅黑" panose="020B0503020204020204" pitchFamily="34" charset="-122"/>
                          <a:ea typeface="微软雅黑" panose="020B0503020204020204" pitchFamily="34" charset="-122"/>
                        </a:rPr>
                        <a:t>负责人</a:t>
                      </a:r>
                    </a:p>
                  </a:txBody>
                  <a:tcPr marL="73815" marR="73815" marT="36907" marB="3690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78318445"/>
                  </a:ext>
                </a:extLst>
              </a:tr>
              <a:tr h="248377">
                <a:tc>
                  <a:txBody>
                    <a:bodyPr/>
                    <a:lstStyle/>
                    <a:p>
                      <a:r>
                        <a:rPr lang="en-US" sz="1000">
                          <a:effectLst/>
                        </a:rPr>
                        <a:t>go</a:t>
                      </a:r>
                      <a:r>
                        <a:rPr lang="zh-CN" altLang="en-US" sz="1000">
                          <a:effectLst/>
                        </a:rPr>
                        <a:t>功能的实现</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rPr>
                        <a:t>彭智毅</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10263009"/>
                  </a:ext>
                </a:extLst>
              </a:tr>
              <a:tr h="248377">
                <a:tc>
                  <a:txBody>
                    <a:bodyPr/>
                    <a:lstStyle/>
                    <a:p>
                      <a:r>
                        <a:rPr lang="en-US" sz="1000">
                          <a:effectLst/>
                        </a:rPr>
                        <a:t>back</a:t>
                      </a:r>
                      <a:r>
                        <a:rPr lang="zh-CN" altLang="en-US" sz="1000">
                          <a:effectLst/>
                        </a:rPr>
                        <a:t>功能的实现</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rPr>
                        <a:t>陈庞</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0828008"/>
                  </a:ext>
                </a:extLst>
              </a:tr>
              <a:tr h="248377">
                <a:tc>
                  <a:txBody>
                    <a:bodyPr/>
                    <a:lstStyle/>
                    <a:p>
                      <a:r>
                        <a:rPr lang="en-US" sz="1000">
                          <a:effectLst/>
                        </a:rPr>
                        <a:t>go&amp;back</a:t>
                      </a:r>
                      <a:r>
                        <a:rPr lang="zh-CN" altLang="en-US" sz="1000">
                          <a:effectLst/>
                        </a:rPr>
                        <a:t>的测试</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a:effectLst/>
                        </a:rPr>
                        <a:t>彭智毅</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83817296"/>
                  </a:ext>
                </a:extLst>
              </a:tr>
              <a:tr h="248377">
                <a:tc>
                  <a:txBody>
                    <a:bodyPr/>
                    <a:lstStyle/>
                    <a:p>
                      <a:r>
                        <a:rPr lang="en-US" sz="1000">
                          <a:effectLst/>
                        </a:rPr>
                        <a:t>look</a:t>
                      </a:r>
                      <a:r>
                        <a:rPr lang="zh-CN" altLang="en-US" sz="1000">
                          <a:effectLst/>
                        </a:rPr>
                        <a:t>功能的实现</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rPr>
                        <a:t>彭智毅</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92951922"/>
                  </a:ext>
                </a:extLst>
              </a:tr>
              <a:tr h="248377">
                <a:tc>
                  <a:txBody>
                    <a:bodyPr/>
                    <a:lstStyle/>
                    <a:p>
                      <a:r>
                        <a:rPr lang="en-US" sz="1000">
                          <a:effectLst/>
                        </a:rPr>
                        <a:t>player</a:t>
                      </a:r>
                      <a:r>
                        <a:rPr lang="zh-CN" altLang="en-US" sz="1000">
                          <a:effectLst/>
                        </a:rPr>
                        <a:t>的设计</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rPr>
                        <a:t>彭智毅</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78487092"/>
                  </a:ext>
                </a:extLst>
              </a:tr>
              <a:tr h="248377">
                <a:tc>
                  <a:txBody>
                    <a:bodyPr/>
                    <a:lstStyle/>
                    <a:p>
                      <a:r>
                        <a:rPr lang="en-US" sz="1000">
                          <a:effectLst/>
                        </a:rPr>
                        <a:t>take</a:t>
                      </a:r>
                      <a:r>
                        <a:rPr lang="zh-CN" altLang="en-US" sz="1000">
                          <a:effectLst/>
                        </a:rPr>
                        <a:t>功能的实现</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rPr>
                        <a:t>陈庞</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627673"/>
                  </a:ext>
                </a:extLst>
              </a:tr>
              <a:tr h="248377">
                <a:tc>
                  <a:txBody>
                    <a:bodyPr/>
                    <a:lstStyle/>
                    <a:p>
                      <a:r>
                        <a:rPr lang="en-US" sz="1000">
                          <a:effectLst/>
                        </a:rPr>
                        <a:t>drop</a:t>
                      </a:r>
                      <a:r>
                        <a:rPr lang="zh-CN" altLang="en-US" sz="1000">
                          <a:effectLst/>
                        </a:rPr>
                        <a:t>功能的实现</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rPr>
                        <a:t>陈庞</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54082159"/>
                  </a:ext>
                </a:extLst>
              </a:tr>
              <a:tr h="248377">
                <a:tc>
                  <a:txBody>
                    <a:bodyPr/>
                    <a:lstStyle/>
                    <a:p>
                      <a:r>
                        <a:rPr lang="en-US" sz="1000">
                          <a:effectLst/>
                        </a:rPr>
                        <a:t>take&amp;drop</a:t>
                      </a:r>
                      <a:r>
                        <a:rPr lang="zh-CN" altLang="en-US" sz="1000">
                          <a:effectLst/>
                        </a:rPr>
                        <a:t>的测试</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rPr>
                        <a:t>陈庞</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89297112"/>
                  </a:ext>
                </a:extLst>
              </a:tr>
              <a:tr h="248377">
                <a:tc>
                  <a:txBody>
                    <a:bodyPr/>
                    <a:lstStyle/>
                    <a:p>
                      <a:r>
                        <a:rPr lang="en-US" sz="1000">
                          <a:effectLst/>
                        </a:rPr>
                        <a:t>cookie</a:t>
                      </a:r>
                      <a:r>
                        <a:rPr lang="zh-CN" altLang="en-US" sz="1000">
                          <a:effectLst/>
                        </a:rPr>
                        <a:t>功能的实现</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rPr>
                        <a:t>杨帆</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64743944"/>
                  </a:ext>
                </a:extLst>
              </a:tr>
            </a:tbl>
          </a:graphicData>
        </a:graphic>
      </p:graphicFrame>
      <p:sp>
        <p:nvSpPr>
          <p:cNvPr id="5" name="文本框 4">
            <a:extLst>
              <a:ext uri="{FF2B5EF4-FFF2-40B4-BE49-F238E27FC236}">
                <a16:creationId xmlns:a16="http://schemas.microsoft.com/office/drawing/2014/main" id="{AF652DEB-90F9-DF3B-B86F-E4A496E65ADE}"/>
              </a:ext>
            </a:extLst>
          </p:cNvPr>
          <p:cNvSpPr txBox="1"/>
          <p:nvPr/>
        </p:nvSpPr>
        <p:spPr>
          <a:xfrm>
            <a:off x="5340454" y="1734367"/>
            <a:ext cx="3503407" cy="1200329"/>
          </a:xfrm>
          <a:prstGeom prst="rect">
            <a:avLst/>
          </a:prstGeom>
          <a:noFill/>
        </p:spPr>
        <p:txBody>
          <a:bodyPr wrap="square" rtlCol="0">
            <a:spAutoFit/>
          </a:bodyPr>
          <a:lstStyle/>
          <a:p>
            <a:r>
              <a:rPr lang="zh-CN" altLang="en-US" dirty="0">
                <a:solidFill>
                  <a:schemeClr val="accent1">
                    <a:lumMod val="50000"/>
                  </a:schemeClr>
                </a:solidFill>
              </a:rPr>
              <a:t>前期主要实现命令行的基础内容</a:t>
            </a:r>
            <a:endParaRPr lang="en-US" altLang="zh-CN" dirty="0">
              <a:solidFill>
                <a:schemeClr val="accent1">
                  <a:lumMod val="50000"/>
                </a:schemeClr>
              </a:solidFill>
            </a:endParaRPr>
          </a:p>
          <a:p>
            <a:r>
              <a:rPr lang="zh-CN" altLang="en-US" dirty="0">
                <a:solidFill>
                  <a:schemeClr val="accent1">
                    <a:lumMod val="50000"/>
                  </a:schemeClr>
                </a:solidFill>
              </a:rPr>
              <a:t>对各个功能模块化设计，分配给各个成员。</a:t>
            </a:r>
            <a:endParaRPr lang="en-US" altLang="zh-CN" dirty="0">
              <a:solidFill>
                <a:schemeClr val="accent1">
                  <a:lumMod val="50000"/>
                </a:schemeClr>
              </a:solidFill>
            </a:endParaRPr>
          </a:p>
          <a:p>
            <a:endParaRPr lang="zh-CN" altLang="en-US" dirty="0">
              <a:solidFill>
                <a:schemeClr val="accent1">
                  <a:lumMod val="50000"/>
                </a:schemeClr>
              </a:solidFill>
            </a:endParaRPr>
          </a:p>
        </p:txBody>
      </p:sp>
    </p:spTree>
    <p:extLst>
      <p:ext uri="{BB962C8B-B14F-4D97-AF65-F5344CB8AC3E}">
        <p14:creationId xmlns:p14="http://schemas.microsoft.com/office/powerpoint/2010/main" val="608472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ŝlîḓé">
            <a:extLst>
              <a:ext uri="{FF2B5EF4-FFF2-40B4-BE49-F238E27FC236}">
                <a16:creationId xmlns:a16="http://schemas.microsoft.com/office/drawing/2014/main" id="{CCDF23CB-1712-4F81-8447-BF4E775A0DCD}"/>
              </a:ext>
            </a:extLst>
          </p:cNvPr>
          <p:cNvSpPr/>
          <p:nvPr/>
        </p:nvSpPr>
        <p:spPr>
          <a:xfrm flipH="1">
            <a:off x="-586740" y="517525"/>
            <a:ext cx="2659380" cy="519430"/>
          </a:xfrm>
          <a:prstGeom prst="parallelogram">
            <a:avLst>
              <a:gd name="adj" fmla="val 75061"/>
            </a:avLst>
          </a:prstGeom>
          <a:solidFill>
            <a:srgbClr val="0040A5"/>
          </a:solidFill>
          <a:ln w="12700" cap="rnd">
            <a:noFill/>
            <a:prstDash val="solid"/>
            <a:round/>
          </a:ln>
          <a:effectLst>
            <a:outerShdw blurRad="584200" dist="203200" dir="2700000" sx="92000" sy="92000" algn="tl" rotWithShape="0">
              <a:srgbClr val="003DA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bg1"/>
                </a:solidFill>
                <a:latin typeface="微软雅黑" charset="0"/>
                <a:ea typeface="微软雅黑" charset="0"/>
              </a:rPr>
              <a:t>任务分配</a:t>
            </a:r>
          </a:p>
        </p:txBody>
      </p:sp>
      <p:graphicFrame>
        <p:nvGraphicFramePr>
          <p:cNvPr id="3" name="表格 2">
            <a:extLst>
              <a:ext uri="{FF2B5EF4-FFF2-40B4-BE49-F238E27FC236}">
                <a16:creationId xmlns:a16="http://schemas.microsoft.com/office/drawing/2014/main" id="{04F9924C-EE4D-B90D-8AC8-9197A7599D76}"/>
              </a:ext>
            </a:extLst>
          </p:cNvPr>
          <p:cNvGraphicFramePr>
            <a:graphicFrameLocks noGrp="1"/>
          </p:cNvGraphicFramePr>
          <p:nvPr>
            <p:extLst>
              <p:ext uri="{D42A27DB-BD31-4B8C-83A1-F6EECF244321}">
                <p14:modId xmlns:p14="http://schemas.microsoft.com/office/powerpoint/2010/main" val="4113904048"/>
              </p:ext>
            </p:extLst>
          </p:nvPr>
        </p:nvGraphicFramePr>
        <p:xfrm>
          <a:off x="1082040" y="1187877"/>
          <a:ext cx="3634740" cy="2691367"/>
        </p:xfrm>
        <a:graphic>
          <a:graphicData uri="http://schemas.openxmlformats.org/drawingml/2006/table">
            <a:tbl>
              <a:tblPr/>
              <a:tblGrid>
                <a:gridCol w="2059288">
                  <a:extLst>
                    <a:ext uri="{9D8B030D-6E8A-4147-A177-3AD203B41FA5}">
                      <a16:colId xmlns:a16="http://schemas.microsoft.com/office/drawing/2014/main" val="1605849649"/>
                    </a:ext>
                  </a:extLst>
                </a:gridCol>
                <a:gridCol w="1575452">
                  <a:extLst>
                    <a:ext uri="{9D8B030D-6E8A-4147-A177-3AD203B41FA5}">
                      <a16:colId xmlns:a16="http://schemas.microsoft.com/office/drawing/2014/main" val="1843988366"/>
                    </a:ext>
                  </a:extLst>
                </a:gridCol>
              </a:tblGrid>
              <a:tr h="252967">
                <a:tc>
                  <a:txBody>
                    <a:bodyPr/>
                    <a:lstStyle/>
                    <a:p>
                      <a:r>
                        <a:rPr lang="zh-CN" altLang="en-US" sz="1000">
                          <a:effectLst/>
                          <a:latin typeface="微软雅黑" panose="020B0503020204020204" pitchFamily="34" charset="-122"/>
                          <a:ea typeface="微软雅黑" panose="020B0503020204020204" pitchFamily="34" charset="-122"/>
                        </a:rPr>
                        <a:t>任务</a:t>
                      </a:r>
                    </a:p>
                  </a:txBody>
                  <a:tcPr marL="73815" marR="73815" marT="36907" marB="3690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a:effectLst/>
                          <a:latin typeface="微软雅黑" panose="020B0503020204020204" pitchFamily="34" charset="-122"/>
                          <a:ea typeface="微软雅黑" panose="020B0503020204020204" pitchFamily="34" charset="-122"/>
                        </a:rPr>
                        <a:t>负责人</a:t>
                      </a:r>
                    </a:p>
                  </a:txBody>
                  <a:tcPr marL="73815" marR="73815" marT="36907" marB="3690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78318445"/>
                  </a:ext>
                </a:extLst>
              </a:tr>
              <a:tr h="198558">
                <a:tc>
                  <a:txBody>
                    <a:bodyPr/>
                    <a:lstStyle/>
                    <a:p>
                      <a:r>
                        <a:rPr lang="zh-CN" altLang="en-US" sz="1000">
                          <a:effectLst/>
                          <a:latin typeface="+mn-ea"/>
                          <a:ea typeface="+mn-ea"/>
                        </a:rPr>
                        <a:t>窗口界面原型设计</a:t>
                      </a:r>
                      <a:endParaRPr lang="zh-CN" altLang="en-US" sz="1000" dirty="0">
                        <a:effectLst/>
                        <a:latin typeface="+mn-ea"/>
                        <a:ea typeface="+mn-ea"/>
                      </a:endParaRP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a:effectLst/>
                          <a:latin typeface="+mn-ea"/>
                          <a:ea typeface="+mn-ea"/>
                        </a:rPr>
                        <a:t>陈庞</a:t>
                      </a:r>
                      <a:endParaRPr lang="zh-CN" altLang="en-US" sz="1000" dirty="0">
                        <a:effectLst/>
                        <a:latin typeface="+mn-ea"/>
                        <a:ea typeface="+mn-ea"/>
                      </a:endParaRP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30704112"/>
                  </a:ext>
                </a:extLst>
              </a:tr>
              <a:tr h="198558">
                <a:tc>
                  <a:txBody>
                    <a:bodyPr/>
                    <a:lstStyle/>
                    <a:p>
                      <a:r>
                        <a:rPr lang="zh-CN" altLang="en-US" sz="1000">
                          <a:effectLst/>
                          <a:latin typeface="+mn-ea"/>
                          <a:ea typeface="+mn-ea"/>
                        </a:rPr>
                        <a:t>窗口界面基本功能的实现</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a:effectLst/>
                          <a:latin typeface="+mn-ea"/>
                          <a:ea typeface="+mn-ea"/>
                        </a:rPr>
                        <a:t>陈庞</a:t>
                      </a:r>
                      <a:endParaRPr lang="zh-CN" altLang="en-US" sz="1000" dirty="0">
                        <a:effectLst/>
                        <a:latin typeface="+mn-ea"/>
                        <a:ea typeface="+mn-ea"/>
                      </a:endParaRP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24839923"/>
                  </a:ext>
                </a:extLst>
              </a:tr>
              <a:tr h="198558">
                <a:tc>
                  <a:txBody>
                    <a:bodyPr/>
                    <a:lstStyle/>
                    <a:p>
                      <a:r>
                        <a:rPr lang="en-US" sz="1000">
                          <a:effectLst/>
                          <a:latin typeface="+mn-ea"/>
                          <a:ea typeface="+mn-ea"/>
                        </a:rPr>
                        <a:t>help和about功能等message box</a:t>
                      </a:r>
                      <a:endParaRPr lang="en-US" sz="1000" dirty="0">
                        <a:effectLst/>
                        <a:latin typeface="+mn-ea"/>
                        <a:ea typeface="+mn-ea"/>
                      </a:endParaRP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a:effectLst/>
                          <a:latin typeface="+mn-ea"/>
                          <a:ea typeface="+mn-ea"/>
                        </a:rPr>
                        <a:t>陈庞</a:t>
                      </a:r>
                      <a:endParaRPr lang="zh-CN" altLang="en-US" sz="1000" dirty="0">
                        <a:effectLst/>
                        <a:latin typeface="+mn-ea"/>
                        <a:ea typeface="+mn-ea"/>
                      </a:endParaRP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54343705"/>
                  </a:ext>
                </a:extLst>
              </a:tr>
              <a:tr h="198558">
                <a:tc>
                  <a:txBody>
                    <a:bodyPr/>
                    <a:lstStyle/>
                    <a:p>
                      <a:r>
                        <a:rPr lang="zh-CN" altLang="en-US" sz="1000">
                          <a:effectLst/>
                          <a:latin typeface="+mn-ea"/>
                          <a:ea typeface="+mn-ea"/>
                        </a:rPr>
                        <a:t>保存数据和读取数据的实现</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latin typeface="+mn-ea"/>
                          <a:ea typeface="+mn-ea"/>
                        </a:rPr>
                        <a:t>杨帆</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00815570"/>
                  </a:ext>
                </a:extLst>
              </a:tr>
              <a:tr h="198558">
                <a:tc>
                  <a:txBody>
                    <a:bodyPr/>
                    <a:lstStyle/>
                    <a:p>
                      <a:r>
                        <a:rPr lang="zh-CN" altLang="en-US" sz="1000">
                          <a:effectLst/>
                          <a:latin typeface="+mn-ea"/>
                          <a:ea typeface="+mn-ea"/>
                        </a:rPr>
                        <a:t>数据库的设计</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latin typeface="+mn-ea"/>
                          <a:ea typeface="+mn-ea"/>
                        </a:rPr>
                        <a:t>杨帆</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16594947"/>
                  </a:ext>
                </a:extLst>
              </a:tr>
              <a:tr h="198558">
                <a:tc>
                  <a:txBody>
                    <a:bodyPr/>
                    <a:lstStyle/>
                    <a:p>
                      <a:r>
                        <a:rPr lang="zh-CN" altLang="en-US" sz="1000">
                          <a:effectLst/>
                          <a:latin typeface="+mn-ea"/>
                          <a:ea typeface="+mn-ea"/>
                        </a:rPr>
                        <a:t>游戏素材的设计和添加</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latin typeface="+mn-ea"/>
                          <a:ea typeface="+mn-ea"/>
                        </a:rPr>
                        <a:t>杨帆</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3395859"/>
                  </a:ext>
                </a:extLst>
              </a:tr>
              <a:tr h="198558">
                <a:tc>
                  <a:txBody>
                    <a:bodyPr/>
                    <a:lstStyle/>
                    <a:p>
                      <a:r>
                        <a:rPr lang="zh-CN" altLang="en-US" sz="1000">
                          <a:effectLst/>
                          <a:latin typeface="+mn-ea"/>
                          <a:ea typeface="+mn-ea"/>
                        </a:rPr>
                        <a:t>数据库测试</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latin typeface="+mn-ea"/>
                          <a:ea typeface="+mn-ea"/>
                        </a:rPr>
                        <a:t>杨帆</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0857537"/>
                  </a:ext>
                </a:extLst>
              </a:tr>
              <a:tr h="198558">
                <a:tc>
                  <a:txBody>
                    <a:bodyPr/>
                    <a:lstStyle/>
                    <a:p>
                      <a:r>
                        <a:rPr lang="en-US" altLang="zh-CN" sz="1000">
                          <a:effectLst/>
                          <a:latin typeface="+mn-ea"/>
                          <a:ea typeface="+mn-ea"/>
                        </a:rPr>
                        <a:t>REPORT.md</a:t>
                      </a:r>
                      <a:r>
                        <a:rPr lang="zh-CN" altLang="en-US" sz="1000">
                          <a:effectLst/>
                          <a:latin typeface="+mn-ea"/>
                          <a:ea typeface="+mn-ea"/>
                        </a:rPr>
                        <a:t>输出</a:t>
                      </a:r>
                      <a:endParaRPr lang="en-US" altLang="zh-CN" sz="1000" dirty="0">
                        <a:effectLst/>
                        <a:latin typeface="+mn-ea"/>
                        <a:ea typeface="+mn-ea"/>
                      </a:endParaRP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a:effectLst/>
                          <a:latin typeface="+mn-ea"/>
                          <a:ea typeface="+mn-ea"/>
                        </a:rPr>
                        <a:t>陈庞</a:t>
                      </a:r>
                      <a:endParaRPr lang="zh-CN" altLang="en-US" sz="1000" dirty="0">
                        <a:effectLst/>
                        <a:latin typeface="+mn-ea"/>
                        <a:ea typeface="+mn-ea"/>
                      </a:endParaRP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2744020"/>
                  </a:ext>
                </a:extLst>
              </a:tr>
              <a:tr h="198558">
                <a:tc>
                  <a:txBody>
                    <a:bodyPr/>
                    <a:lstStyle/>
                    <a:p>
                      <a:r>
                        <a:rPr lang="en-US" sz="1000">
                          <a:effectLst/>
                          <a:latin typeface="+mn-ea"/>
                          <a:ea typeface="+mn-ea"/>
                        </a:rPr>
                        <a:t>ppt</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latin typeface="+mn-ea"/>
                          <a:ea typeface="+mn-ea"/>
                        </a:rPr>
                        <a:t>杨帆</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94129127"/>
                  </a:ext>
                </a:extLst>
              </a:tr>
              <a:tr h="178273">
                <a:tc>
                  <a:txBody>
                    <a:bodyPr/>
                    <a:lstStyle/>
                    <a:p>
                      <a:r>
                        <a:rPr lang="zh-CN" altLang="en-US" sz="1000">
                          <a:effectLst/>
                          <a:latin typeface="+mn-ea"/>
                          <a:ea typeface="+mn-ea"/>
                        </a:rPr>
                        <a:t>演示验收</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l"/>
                      <a:r>
                        <a:rPr lang="zh-CN" altLang="en-US" sz="1000" dirty="0">
                          <a:effectLst/>
                          <a:latin typeface="+mn-ea"/>
                          <a:ea typeface="+mn-ea"/>
                        </a:rPr>
                        <a:t>彭智毅、杨帆</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85470159"/>
                  </a:ext>
                </a:extLst>
              </a:tr>
            </a:tbl>
          </a:graphicData>
        </a:graphic>
      </p:graphicFrame>
      <p:sp>
        <p:nvSpPr>
          <p:cNvPr id="4" name="文本框 3">
            <a:extLst>
              <a:ext uri="{FF2B5EF4-FFF2-40B4-BE49-F238E27FC236}">
                <a16:creationId xmlns:a16="http://schemas.microsoft.com/office/drawing/2014/main" id="{A7C54272-16C3-1823-8301-C49849003D34}"/>
              </a:ext>
            </a:extLst>
          </p:cNvPr>
          <p:cNvSpPr txBox="1"/>
          <p:nvPr/>
        </p:nvSpPr>
        <p:spPr>
          <a:xfrm>
            <a:off x="5464208" y="1708306"/>
            <a:ext cx="3503407" cy="1200329"/>
          </a:xfrm>
          <a:prstGeom prst="rect">
            <a:avLst/>
          </a:prstGeom>
          <a:noFill/>
        </p:spPr>
        <p:txBody>
          <a:bodyPr wrap="square" rtlCol="0">
            <a:spAutoFit/>
          </a:bodyPr>
          <a:lstStyle/>
          <a:p>
            <a:r>
              <a:rPr lang="zh-CN" altLang="en-US" dirty="0">
                <a:solidFill>
                  <a:schemeClr val="accent1">
                    <a:lumMod val="50000"/>
                  </a:schemeClr>
                </a:solidFill>
              </a:rPr>
              <a:t>后期增加窗口界面，实现图形逻辑功能，并增加数据库功能，实现数据的存取。</a:t>
            </a:r>
            <a:endParaRPr lang="en-US" altLang="zh-CN" dirty="0">
              <a:solidFill>
                <a:schemeClr val="accent1">
                  <a:lumMod val="50000"/>
                </a:schemeClr>
              </a:solidFill>
            </a:endParaRPr>
          </a:p>
          <a:p>
            <a:r>
              <a:rPr lang="zh-CN" altLang="en-US" dirty="0">
                <a:solidFill>
                  <a:schemeClr val="accent1">
                    <a:lumMod val="50000"/>
                  </a:schemeClr>
                </a:solidFill>
              </a:rPr>
              <a:t>最后每人完成</a:t>
            </a:r>
            <a:r>
              <a:rPr lang="en-US" altLang="zh-CN" dirty="0">
                <a:solidFill>
                  <a:schemeClr val="accent1">
                    <a:lumMod val="50000"/>
                  </a:schemeClr>
                </a:solidFill>
              </a:rPr>
              <a:t>report</a:t>
            </a:r>
            <a:r>
              <a:rPr lang="zh-CN" altLang="en-US" dirty="0">
                <a:solidFill>
                  <a:schemeClr val="accent1">
                    <a:lumMod val="50000"/>
                  </a:schemeClr>
                </a:solidFill>
              </a:rPr>
              <a:t>等文件。</a:t>
            </a:r>
            <a:endParaRPr lang="en-US" altLang="zh-CN" dirty="0">
              <a:solidFill>
                <a:schemeClr val="accent1">
                  <a:lumMod val="50000"/>
                </a:schemeClr>
              </a:solidFill>
            </a:endParaRPr>
          </a:p>
        </p:txBody>
      </p:sp>
    </p:spTree>
    <p:extLst>
      <p:ext uri="{BB962C8B-B14F-4D97-AF65-F5344CB8AC3E}">
        <p14:creationId xmlns:p14="http://schemas.microsoft.com/office/powerpoint/2010/main" val="3414191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1364</Words>
  <Application>Microsoft Office PowerPoint</Application>
  <PresentationFormat>全屏显示(16:9)</PresentationFormat>
  <Paragraphs>180</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-apple-system</vt:lpstr>
      <vt:lpstr>微软雅黑</vt:lpstr>
      <vt:lpstr>Arial</vt:lpstr>
      <vt:lpstr>Calibri</vt:lpstr>
      <vt:lpstr>Calibri Light</vt:lpstr>
      <vt:lpstr>Impact</vt:lpstr>
      <vt:lpstr>Office 主题</vt:lpstr>
      <vt:lpstr>PowerPoint 演示文稿</vt:lpstr>
      <vt:lpstr>PowerPoint 演示文稿</vt:lpstr>
      <vt:lpstr>开发计划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软件设计</vt:lpstr>
      <vt:lpstr>PowerPoint 演示文稿</vt:lpstr>
      <vt:lpstr>PowerPoint 演示文稿</vt:lpstr>
      <vt:lpstr>软件开发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测试计划</vt:lpstr>
      <vt:lpstr>PowerPoint 演示文稿</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kurt</dc:creator>
  <cp:lastModifiedBy>fan</cp:lastModifiedBy>
  <cp:revision>33</cp:revision>
  <dcterms:created xsi:type="dcterms:W3CDTF">2020-11-24T11:52:53Z</dcterms:created>
  <dcterms:modified xsi:type="dcterms:W3CDTF">2022-06-27T02:51:58Z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